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257" r:id="rId3"/>
    <p:sldId id="300" r:id="rId4"/>
    <p:sldId id="320" r:id="rId5"/>
    <p:sldId id="386" r:id="rId6"/>
    <p:sldId id="385" r:id="rId7"/>
    <p:sldId id="321" r:id="rId8"/>
    <p:sldId id="387" r:id="rId9"/>
    <p:sldId id="322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3" r:id="rId30"/>
    <p:sldId id="324" r:id="rId31"/>
    <p:sldId id="325" r:id="rId32"/>
    <p:sldId id="298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88" r:id="rId92"/>
    <p:sldId id="389" r:id="rId93"/>
    <p:sldId id="390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261" r:id="rId1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r>
              <a:rPr lang="en-US" smtClean="0"/>
              <a:t>10/26/2017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00B9D225-DA66-4D6E-AC31-AAF6A823C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806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r>
              <a:rPr lang="en-US" smtClean="0"/>
              <a:t>10/26/2017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F63AB22B-4FFE-4C6B-8F23-EAA2927E1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362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B22B-4FFE-4C6B-8F23-EAA2927E15B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5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3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80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60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71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59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8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14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0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77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8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61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7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08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34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51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61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69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4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73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70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92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71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8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3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0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7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0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5583-016B-4053-89C1-14F9E5B5EE8B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2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1" y="6096000"/>
            <a:ext cx="1409699" cy="4441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EC33F8-D8DB-469A-BAF8-E387759DB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D5F210EF-1CB5-4793-96EA-A2A0C93CE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D5F210EF-1CB5-4793-96EA-A2A0C93CE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1" y="6096000"/>
            <a:ext cx="1409699" cy="44410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EC33F8-D8DB-469A-BAF8-E387759DB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1" y="6096000"/>
            <a:ext cx="1409699" cy="4441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EC33F8-D8DB-469A-BAF8-E387759DB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7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1" y="6096000"/>
            <a:ext cx="1409699" cy="44410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EC33F8-D8DB-469A-BAF8-E387759DB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6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1" y="6096000"/>
            <a:ext cx="1409699" cy="4441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20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EC33F8-D8DB-469A-BAF8-E387759DB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7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D5F210EF-1CB5-4793-96EA-A2A0C93CE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582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EC33F8-D8DB-469A-BAF8-E387759DB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D5F210EF-1CB5-4793-96EA-A2A0C93CE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9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D5F210EF-1CB5-4793-96EA-A2A0C93CE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5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599" cy="6705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599" y="205819"/>
            <a:ext cx="8686800" cy="6446362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g242sgf3WAhWW0YMKHYe7DsAQjRwIBw&amp;url=http://www.pyxisrealty.com/blog/polish-heritage-festival-takes-over-downtown-weekend/&amp;psig=AOvVaw1ItRCafEfnN0h-1gSz0juA&amp;ust=1508513607036378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752600"/>
          </a:xfrm>
        </p:spPr>
        <p:txBody>
          <a:bodyPr>
            <a:noAutofit/>
          </a:bodyPr>
          <a:lstStyle/>
          <a:p>
            <a:r>
              <a:rPr lang="en-US" sz="5000" dirty="0"/>
              <a:t>TRICKS OR TREATS?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What the Latest Legal Developments</a:t>
            </a:r>
            <a:br>
              <a:rPr lang="en-US" i="1" dirty="0"/>
            </a:br>
            <a:r>
              <a:rPr lang="en-US" i="1" dirty="0"/>
              <a:t>Mean for Employers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06121" y="3717105"/>
            <a:ext cx="2957414" cy="324102"/>
          </a:xfrm>
        </p:spPr>
        <p:txBody>
          <a:bodyPr>
            <a:normAutofit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 smtClean="0">
                <a:solidFill>
                  <a:schemeClr val="tx1"/>
                </a:solidFill>
              </a:rPr>
              <a:t>SEMINAR FOR EMPLOYERS by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213" y="4854222"/>
            <a:ext cx="34575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October 26, 2017</a:t>
            </a:r>
            <a:endParaRPr 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1300" y="579120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www.amfdayton.com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6" y="3426815"/>
            <a:ext cx="2743198" cy="86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6111" y="631697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Auman, Mahan &amp; Furry</a:t>
            </a:r>
            <a:endParaRPr lang="en-US" sz="1200" dirty="0"/>
          </a:p>
        </p:txBody>
      </p:sp>
      <p:pic>
        <p:nvPicPr>
          <p:cNvPr id="10" name="Picture 3" descr="C:\Users\jnt\AppData\Local\Microsoft\Windows\Temporary Internet Files\Content.IE5\5M4SK0XB\bat-silhouette-for-halloween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13345" r="3556" b="29548"/>
          <a:stretch/>
        </p:blipFill>
        <p:spPr bwMode="auto">
          <a:xfrm rot="20410627">
            <a:off x="485674" y="3725697"/>
            <a:ext cx="587042" cy="3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nt\AppData\Local\Microsoft\Windows\Temporary Internet Files\Content.IE5\5M4SK0XB\bat-silhouette-for-halloween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13345" r="3556" b="29548"/>
          <a:stretch/>
        </p:blipFill>
        <p:spPr bwMode="auto">
          <a:xfrm rot="216772">
            <a:off x="955238" y="4127507"/>
            <a:ext cx="587042" cy="3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jnt\AppData\Local\Microsoft\Windows\Temporary Internet Files\Content.IE5\3XUIDKVX\110-Free-Haunted-House-Halloween-Vector-Clipart-Illustr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5" y="4668808"/>
            <a:ext cx="1704975" cy="19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jnt\AppData\Local\Microsoft\Windows\Temporary Internet Files\Content.IE5\I5SY9ADB\bats-42379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68" y="317237"/>
            <a:ext cx="1476847" cy="9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2"/>
          <a:stretch/>
        </p:blipFill>
        <p:spPr>
          <a:xfrm>
            <a:off x="286734" y="249288"/>
            <a:ext cx="962025" cy="1008908"/>
          </a:xfrm>
          <a:prstGeom prst="rect">
            <a:avLst/>
          </a:prstGeom>
        </p:spPr>
      </p:pic>
      <p:pic>
        <p:nvPicPr>
          <p:cNvPr id="1036" name="Picture 12" descr="C:\Users\jnt\AppData\Local\Microsoft\Windows\Temporary Internet Files\Content.IE5\P745GJRY\spelling-witch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14110" y="4291017"/>
            <a:ext cx="274309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FRANKY THE FMLA ABUSER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3500" dirty="0" smtClean="0"/>
              <a:t>Who Is Franky?</a:t>
            </a:r>
          </a:p>
          <a:p>
            <a:pPr lvl="1"/>
            <a:r>
              <a:rPr lang="en-US" sz="3100" dirty="0" smtClean="0"/>
              <a:t>Migraines</a:t>
            </a:r>
          </a:p>
          <a:p>
            <a:pPr lvl="1"/>
            <a:r>
              <a:rPr lang="en-US" sz="3100" dirty="0" smtClean="0"/>
              <a:t>Intermittent FMLA</a:t>
            </a:r>
          </a:p>
          <a:p>
            <a:pPr lvl="1"/>
            <a:r>
              <a:rPr lang="en-US" sz="3100" dirty="0" smtClean="0"/>
              <a:t>4-6 days each month </a:t>
            </a:r>
          </a:p>
          <a:p>
            <a:pPr lvl="1"/>
            <a:r>
              <a:rPr lang="en-US" sz="3100" dirty="0" smtClean="0"/>
              <a:t>Flare-ups</a:t>
            </a:r>
          </a:p>
          <a:p>
            <a:pPr lvl="2"/>
            <a:r>
              <a:rPr lang="en-US" sz="2700" dirty="0" smtClean="0"/>
              <a:t>Often takes leave when assigned projects he does not like or on Mondays, or</a:t>
            </a:r>
          </a:p>
          <a:p>
            <a:pPr lvl="2"/>
            <a:r>
              <a:rPr lang="en-US" sz="2700" dirty="0" smtClean="0"/>
              <a:t>Announces the posted schedule does not apply to him because of FMLA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2667000" cy="25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EQUAL EMPLOYMENT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OPPORTUNITY COMMISSION </a:t>
            </a:r>
            <a:r>
              <a:rPr lang="en-US" sz="1800" b="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3600" dirty="0"/>
              <a:t>Where We Stand </a:t>
            </a:r>
            <a:r>
              <a:rPr lang="en-US" sz="3600" dirty="0" smtClean="0"/>
              <a:t>Today</a:t>
            </a:r>
          </a:p>
          <a:p>
            <a:pPr lvl="1"/>
            <a:r>
              <a:rPr lang="en-US" sz="3200" dirty="0" smtClean="0"/>
              <a:t>5 </a:t>
            </a:r>
            <a:r>
              <a:rPr lang="en-US" sz="3200" dirty="0"/>
              <a:t>Commission </a:t>
            </a:r>
            <a:r>
              <a:rPr lang="en-US" sz="3200" dirty="0" smtClean="0"/>
              <a:t>Seats</a:t>
            </a:r>
          </a:p>
          <a:p>
            <a:pPr lvl="2"/>
            <a:r>
              <a:rPr lang="en-US" sz="2800" dirty="0" smtClean="0"/>
              <a:t>Chairman – Trump appointee</a:t>
            </a:r>
          </a:p>
          <a:p>
            <a:pPr lvl="2"/>
            <a:r>
              <a:rPr lang="en-US" sz="2800" dirty="0" smtClean="0"/>
              <a:t>3 members – Obama appointees</a:t>
            </a:r>
          </a:p>
          <a:p>
            <a:pPr lvl="3"/>
            <a:r>
              <a:rPr lang="en-US" sz="2400" dirty="0" smtClean="0"/>
              <a:t>1 </a:t>
            </a:r>
            <a:r>
              <a:rPr lang="en-US" sz="2400" dirty="0"/>
              <a:t>until new appointee confirmed</a:t>
            </a:r>
          </a:p>
          <a:p>
            <a:pPr lvl="2"/>
            <a:r>
              <a:rPr lang="en-US" sz="2800" dirty="0" smtClean="0"/>
              <a:t>1 </a:t>
            </a:r>
            <a:r>
              <a:rPr lang="en-US" sz="2800" dirty="0"/>
              <a:t>vacant seat</a:t>
            </a:r>
          </a:p>
          <a:p>
            <a:pPr lvl="2"/>
            <a:r>
              <a:rPr lang="en-US" sz="2800" dirty="0" smtClean="0"/>
              <a:t>Change </a:t>
            </a:r>
            <a:r>
              <a:rPr lang="en-US" sz="2800" dirty="0"/>
              <a:t>of control on the horizon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EQUAL EMPLOYMENT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OPPORTUNITY COMMISSION </a:t>
            </a:r>
            <a:r>
              <a:rPr lang="en-US" sz="1800" b="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3600" dirty="0"/>
              <a:t>What To </a:t>
            </a:r>
            <a:r>
              <a:rPr lang="en-US" sz="3600" dirty="0" smtClean="0"/>
              <a:t>Expect – Back </a:t>
            </a:r>
            <a:r>
              <a:rPr lang="en-US" sz="3600" dirty="0"/>
              <a:t>To The Past II	</a:t>
            </a:r>
            <a:endParaRPr lang="en-US" sz="3600" dirty="0" smtClean="0"/>
          </a:p>
          <a:p>
            <a:pPr lvl="1"/>
            <a:r>
              <a:rPr lang="en-US" sz="3200" dirty="0" smtClean="0"/>
              <a:t>Key </a:t>
            </a:r>
            <a:r>
              <a:rPr lang="en-US" sz="3200" dirty="0"/>
              <a:t>Policy Changes Expected </a:t>
            </a:r>
            <a:r>
              <a:rPr lang="en-US" sz="3200" dirty="0" smtClean="0"/>
              <a:t>Soon</a:t>
            </a:r>
          </a:p>
          <a:p>
            <a:pPr lvl="2"/>
            <a:r>
              <a:rPr lang="en-US" sz="2800" dirty="0" smtClean="0"/>
              <a:t>LGBTQ Coverage</a:t>
            </a:r>
          </a:p>
          <a:p>
            <a:pPr lvl="2"/>
            <a:r>
              <a:rPr lang="en-US" sz="2800" dirty="0" smtClean="0"/>
              <a:t>Pay Equity</a:t>
            </a:r>
          </a:p>
          <a:p>
            <a:pPr lvl="2"/>
            <a:r>
              <a:rPr lang="en-US" sz="2800" dirty="0" smtClean="0"/>
              <a:t>Immigrant Protection</a:t>
            </a:r>
          </a:p>
          <a:p>
            <a:pPr lvl="2"/>
            <a:r>
              <a:rPr lang="en-US" sz="2800" dirty="0" smtClean="0"/>
              <a:t>Wellness </a:t>
            </a:r>
            <a:r>
              <a:rPr lang="en-US" sz="2800" dirty="0"/>
              <a:t>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 smtClean="0"/>
              <a:t>THE SUPREMES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554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2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No, I meant these Supremes ...</a:t>
            </a:r>
            <a:endParaRPr lang="en-US" dirty="0"/>
          </a:p>
        </p:txBody>
      </p:sp>
      <p:pic>
        <p:nvPicPr>
          <p:cNvPr id="4" name="Picture 3" descr="Image result for the supreme cou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COURT TODAY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3600" dirty="0" smtClean="0"/>
              <a:t>4 Progressives</a:t>
            </a:r>
          </a:p>
          <a:p>
            <a:pPr lvl="1"/>
            <a:r>
              <a:rPr lang="en-US" sz="3200" dirty="0" smtClean="0"/>
              <a:t>One 84/One 79</a:t>
            </a:r>
            <a:endParaRPr lang="en-US" sz="3200" dirty="0"/>
          </a:p>
          <a:p>
            <a:r>
              <a:rPr lang="en-US" sz="3600" dirty="0"/>
              <a:t>4 </a:t>
            </a:r>
            <a:r>
              <a:rPr lang="en-US" sz="3600" dirty="0" smtClean="0"/>
              <a:t>Conservatives</a:t>
            </a:r>
          </a:p>
          <a:p>
            <a:pPr lvl="1"/>
            <a:r>
              <a:rPr lang="en-US" sz="3200" dirty="0" smtClean="0"/>
              <a:t>Oldest </a:t>
            </a:r>
            <a:r>
              <a:rPr lang="en-US" sz="3200" dirty="0"/>
              <a:t>69</a:t>
            </a:r>
          </a:p>
          <a:p>
            <a:r>
              <a:rPr lang="en-US" sz="3600" dirty="0"/>
              <a:t>1 </a:t>
            </a:r>
            <a:r>
              <a:rPr lang="en-US" sz="3600" dirty="0" smtClean="0"/>
              <a:t>Swing – Kennedy – 81</a:t>
            </a:r>
          </a:p>
          <a:p>
            <a:pPr lvl="1"/>
            <a:r>
              <a:rPr lang="en-US" sz="3200" dirty="0" smtClean="0"/>
              <a:t>Expected </a:t>
            </a:r>
            <a:r>
              <a:rPr lang="en-US" sz="3200" dirty="0"/>
              <a:t>to </a:t>
            </a:r>
            <a:r>
              <a:rPr lang="en-US" sz="3200" dirty="0" smtClean="0"/>
              <a:t>retire</a:t>
            </a:r>
          </a:p>
          <a:p>
            <a:pPr lvl="1"/>
            <a:r>
              <a:rPr lang="en-US" sz="3200" dirty="0" smtClean="0"/>
              <a:t>Would </a:t>
            </a:r>
            <a:r>
              <a:rPr lang="en-US" sz="3200" dirty="0"/>
              <a:t>be replaced by conservative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SUPREME COURT IMPACT ON EMPLOYMENT LAW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3600" dirty="0" smtClean="0"/>
              <a:t>LGBTQ Issues</a:t>
            </a:r>
          </a:p>
          <a:p>
            <a:pPr lvl="1"/>
            <a:r>
              <a:rPr lang="en-US" sz="3200" dirty="0" smtClean="0"/>
              <a:t>Issue-Protection </a:t>
            </a:r>
            <a:r>
              <a:rPr lang="en-US" sz="3200" dirty="0"/>
              <a:t>under Title VII</a:t>
            </a:r>
          </a:p>
          <a:p>
            <a:pPr lvl="1"/>
            <a:r>
              <a:rPr lang="en-US" sz="3200" dirty="0" smtClean="0"/>
              <a:t>Advice</a:t>
            </a:r>
          </a:p>
          <a:p>
            <a:pPr lvl="2"/>
            <a:r>
              <a:rPr lang="en-US" sz="2800" dirty="0" smtClean="0"/>
              <a:t>Avoid </a:t>
            </a:r>
            <a:r>
              <a:rPr lang="en-US" sz="2800" dirty="0"/>
              <a:t>discrimination</a:t>
            </a:r>
          </a:p>
          <a:p>
            <a:pPr lvl="2"/>
            <a:r>
              <a:rPr lang="en-US" sz="2800" dirty="0" smtClean="0"/>
              <a:t>Amend </a:t>
            </a:r>
            <a:r>
              <a:rPr lang="en-US" sz="2800" dirty="0"/>
              <a:t>EEO policy?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SUPREME COURT IMPACT ON EMPLOYMENT LAW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3600" dirty="0" smtClean="0"/>
              <a:t>Religious </a:t>
            </a:r>
            <a:r>
              <a:rPr lang="en-US" sz="3600" dirty="0"/>
              <a:t>Freedom</a:t>
            </a:r>
          </a:p>
          <a:p>
            <a:pPr lvl="1"/>
            <a:r>
              <a:rPr lang="en-US" sz="3200" dirty="0" smtClean="0"/>
              <a:t>Non-employment </a:t>
            </a:r>
            <a:r>
              <a:rPr lang="en-US" sz="3200" dirty="0"/>
              <a:t>cases</a:t>
            </a:r>
          </a:p>
          <a:p>
            <a:pPr lvl="1"/>
            <a:r>
              <a:rPr lang="en-US" sz="3200" dirty="0" smtClean="0"/>
              <a:t>Advice</a:t>
            </a:r>
            <a:endParaRPr lang="en-US" sz="3200" dirty="0"/>
          </a:p>
          <a:p>
            <a:pPr lvl="2"/>
            <a:r>
              <a:rPr lang="en-US" sz="2800" dirty="0" smtClean="0"/>
              <a:t>Watch </a:t>
            </a:r>
            <a:r>
              <a:rPr lang="en-US" sz="2800" dirty="0"/>
              <a:t>list item in multi-cultural workplace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SEE YOU IN COURT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Judicial Activism On Steroids</a:t>
            </a:r>
          </a:p>
          <a:p>
            <a:pPr lvl="1"/>
            <a:r>
              <a:rPr lang="en-US" sz="3200" dirty="0" smtClean="0"/>
              <a:t>Rampant </a:t>
            </a:r>
            <a:r>
              <a:rPr lang="en-US" sz="3200" dirty="0"/>
              <a:t>judge </a:t>
            </a:r>
            <a:r>
              <a:rPr lang="en-US" sz="3200" dirty="0" smtClean="0"/>
              <a:t>shopping</a:t>
            </a:r>
          </a:p>
          <a:p>
            <a:pPr lvl="1"/>
            <a:r>
              <a:rPr lang="en-US" sz="3200" dirty="0" smtClean="0"/>
              <a:t>Injunctions </a:t>
            </a:r>
            <a:r>
              <a:rPr lang="en-US" sz="3200" dirty="0"/>
              <a:t>the order of the day</a:t>
            </a:r>
          </a:p>
          <a:p>
            <a:r>
              <a:rPr lang="en-US" sz="3600" dirty="0" smtClean="0"/>
              <a:t>What To Do</a:t>
            </a:r>
          </a:p>
          <a:p>
            <a:pPr lvl="1"/>
            <a:r>
              <a:rPr lang="en-US" sz="3200" dirty="0" smtClean="0"/>
              <a:t>Plan </a:t>
            </a:r>
            <a:r>
              <a:rPr lang="en-US" sz="3200" dirty="0"/>
              <a:t>for </a:t>
            </a:r>
            <a:r>
              <a:rPr lang="en-US" sz="3200" dirty="0" smtClean="0"/>
              <a:t>compliance</a:t>
            </a:r>
          </a:p>
          <a:p>
            <a:pPr lvl="1"/>
            <a:r>
              <a:rPr lang="en-US" sz="3200" dirty="0" smtClean="0"/>
              <a:t>Delay </a:t>
            </a:r>
            <a:r>
              <a:rPr lang="en-US" sz="3200" dirty="0"/>
              <a:t>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REGULATING THE REGULATORS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/>
              <a:t>“4th Branch of Government” </a:t>
            </a:r>
            <a:r>
              <a:rPr lang="en-US" sz="3600" dirty="0" smtClean="0"/>
              <a:t>Under </a:t>
            </a:r>
            <a:r>
              <a:rPr lang="en-US" sz="3600" dirty="0"/>
              <a:t>F</a:t>
            </a:r>
            <a:r>
              <a:rPr lang="en-US" sz="3600" dirty="0" smtClean="0"/>
              <a:t>ire</a:t>
            </a:r>
          </a:p>
          <a:p>
            <a:pPr lvl="1"/>
            <a:r>
              <a:rPr lang="en-US" sz="3200" dirty="0" smtClean="0"/>
              <a:t>Trump </a:t>
            </a:r>
            <a:r>
              <a:rPr lang="en-US" sz="3200" dirty="0"/>
              <a:t>sets two for one repeal-enactment ratio</a:t>
            </a:r>
          </a:p>
          <a:p>
            <a:pPr lvl="1"/>
            <a:r>
              <a:rPr lang="en-US" sz="3200" dirty="0" smtClean="0"/>
              <a:t>Congress </a:t>
            </a:r>
            <a:r>
              <a:rPr lang="en-US" sz="3200" dirty="0"/>
              <a:t>repeals regulations under Congressional Review Act</a:t>
            </a:r>
          </a:p>
          <a:p>
            <a:pPr lvl="1"/>
            <a:r>
              <a:rPr lang="en-US" sz="3200" dirty="0" smtClean="0"/>
              <a:t>Supreme </a:t>
            </a:r>
            <a:r>
              <a:rPr lang="en-US" sz="3200" dirty="0"/>
              <a:t>Court may limit judicial deference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FRANKY THE FMLA ABUSER </a:t>
            </a:r>
            <a:r>
              <a:rPr lang="en-US" sz="1800" b="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3600" dirty="0" smtClean="0"/>
              <a:t>Family and Medical Leave Act</a:t>
            </a:r>
          </a:p>
          <a:p>
            <a:pPr lvl="1"/>
            <a:r>
              <a:rPr lang="en-US" sz="3200" dirty="0" smtClean="0"/>
              <a:t>12 weeks (26 for military) of unpaid leave</a:t>
            </a:r>
          </a:p>
          <a:p>
            <a:pPr lvl="2"/>
            <a:r>
              <a:rPr lang="en-US" sz="2800" dirty="0" smtClean="0"/>
              <a:t>Continuous or intermittent </a:t>
            </a:r>
            <a:r>
              <a:rPr lang="en-US" sz="2800" dirty="0"/>
              <a:t>l</a:t>
            </a:r>
            <a:r>
              <a:rPr lang="en-US" sz="2800" dirty="0" smtClean="0"/>
              <a:t>eave </a:t>
            </a:r>
          </a:p>
          <a:p>
            <a:pPr lvl="1"/>
            <a:r>
              <a:rPr lang="en-US" sz="3200" dirty="0" smtClean="0"/>
              <a:t>Eligible Employee</a:t>
            </a:r>
          </a:p>
          <a:p>
            <a:pPr lvl="2"/>
            <a:r>
              <a:rPr lang="en-US" sz="2800" dirty="0" smtClean="0"/>
              <a:t>12 months/1250 hours</a:t>
            </a:r>
          </a:p>
          <a:p>
            <a:pPr lvl="3"/>
            <a:r>
              <a:rPr lang="en-US" sz="2400" dirty="0" smtClean="0"/>
              <a:t>12 months does not need to be consecutive</a:t>
            </a:r>
          </a:p>
          <a:p>
            <a:pPr lvl="1"/>
            <a:r>
              <a:rPr lang="en-US" sz="3200" dirty="0" smtClean="0"/>
              <a:t>Covered Employer</a:t>
            </a:r>
          </a:p>
          <a:p>
            <a:pPr lvl="2"/>
            <a:r>
              <a:rPr lang="en-US" sz="2800" dirty="0" smtClean="0"/>
              <a:t>50 employees for 20 weeks/75 mile radius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 smtClean="0"/>
              <a:t>OHIO LAW </a:t>
            </a:r>
          </a:p>
          <a:p>
            <a:pPr marL="0" indent="0" algn="ctr">
              <a:buNone/>
            </a:pPr>
            <a:r>
              <a:rPr lang="en-US" sz="8000" b="1" dirty="0" smtClean="0"/>
              <a:t>UPDATE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65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EMPLOYEE MARIJUANA 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600" dirty="0" smtClean="0"/>
              <a:t>Where We Stand Today</a:t>
            </a:r>
          </a:p>
          <a:p>
            <a:pPr lvl="1"/>
            <a:r>
              <a:rPr lang="en-US" sz="3200" dirty="0" smtClean="0"/>
              <a:t>Federal </a:t>
            </a:r>
            <a:r>
              <a:rPr lang="en-US" sz="3200" dirty="0"/>
              <a:t>law prohibits any marijuana use or possession</a:t>
            </a:r>
          </a:p>
          <a:p>
            <a:pPr lvl="1"/>
            <a:r>
              <a:rPr lang="en-US" sz="3200" dirty="0" smtClean="0"/>
              <a:t>Ohio </a:t>
            </a:r>
            <a:r>
              <a:rPr lang="en-US" sz="3200" dirty="0"/>
              <a:t>law permits medical marijuana use</a:t>
            </a:r>
          </a:p>
          <a:p>
            <a:pPr lvl="2"/>
            <a:r>
              <a:rPr lang="en-US" sz="2800" dirty="0" smtClean="0"/>
              <a:t>Employers </a:t>
            </a:r>
            <a:r>
              <a:rPr lang="en-US" sz="2800" dirty="0"/>
              <a:t>can still discharge for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EMPLOYEE MARIJUANA USE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600" dirty="0" smtClean="0"/>
              <a:t>What To Do</a:t>
            </a:r>
          </a:p>
          <a:p>
            <a:pPr lvl="1"/>
            <a:r>
              <a:rPr lang="en-US" sz="3200" dirty="0" smtClean="0"/>
              <a:t>Safest </a:t>
            </a:r>
            <a:r>
              <a:rPr lang="en-US" sz="3200" dirty="0"/>
              <a:t>to still cover medical marijuana in policy</a:t>
            </a:r>
          </a:p>
          <a:p>
            <a:pPr lvl="1"/>
            <a:r>
              <a:rPr lang="en-US" sz="3200" dirty="0" smtClean="0"/>
              <a:t>Most </a:t>
            </a:r>
            <a:r>
              <a:rPr lang="en-US" sz="3200" dirty="0"/>
              <a:t>employers can choose to exclude</a:t>
            </a:r>
          </a:p>
          <a:p>
            <a:pPr lvl="2"/>
            <a:r>
              <a:rPr lang="en-US" sz="2800" dirty="0" smtClean="0"/>
              <a:t>Exceptions – DoT</a:t>
            </a:r>
            <a:r>
              <a:rPr lang="en-US" sz="2800" dirty="0"/>
              <a:t>, government contractors, BWC discount </a:t>
            </a:r>
            <a:r>
              <a:rPr lang="en-US" sz="2800" dirty="0" smtClean="0"/>
              <a:t>program</a:t>
            </a:r>
          </a:p>
          <a:p>
            <a:pPr lvl="1"/>
            <a:r>
              <a:rPr lang="en-US" sz="3200" dirty="0" smtClean="0"/>
              <a:t>Check with your Medical Review Officer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EMPLOYEE CONCEALED CARRY RIGHTS-</a:t>
            </a:r>
            <a:r>
              <a:rPr lang="en-US" dirty="0" smtClean="0"/>
              <a:t>effective </a:t>
            </a:r>
            <a:r>
              <a:rPr lang="en-US" dirty="0"/>
              <a:t>3-31-17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 Cannot Prohibit Permit Holder From Transporting/Storing Firearms/Ammunition Inside Their Privately Owned Motor Vehicle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 </a:t>
            </a:r>
            <a:r>
              <a:rPr lang="en-US" dirty="0"/>
              <a:t>permit holder is physically present in vehicle </a:t>
            </a:r>
            <a:r>
              <a:rPr lang="en-US" dirty="0" smtClean="0"/>
              <a:t>or,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hile </a:t>
            </a:r>
            <a:r>
              <a:rPr lang="en-US" dirty="0"/>
              <a:t>firearm/ammunition is locked within the trunk/glove box/enclosed container/ compartment </a:t>
            </a:r>
            <a:r>
              <a:rPr lang="en-US" dirty="0" smtClean="0"/>
              <a:t>if: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dirty="0" smtClean="0"/>
              <a:t>ehicle </a:t>
            </a:r>
            <a:r>
              <a:rPr lang="en-US" dirty="0"/>
              <a:t>in location where it is permitted to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EMPLOYEE CONCEALED CARRY RIGHTS-</a:t>
            </a:r>
            <a:r>
              <a:rPr lang="en-US" dirty="0"/>
              <a:t>effective </a:t>
            </a:r>
            <a:r>
              <a:rPr lang="en-US" dirty="0" smtClean="0"/>
              <a:t>3-31-17 </a:t>
            </a:r>
            <a:r>
              <a:rPr lang="en-US" sz="1800" b="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3600" dirty="0" smtClean="0"/>
              <a:t>Where Things Stand</a:t>
            </a:r>
          </a:p>
          <a:p>
            <a:pPr lvl="1"/>
            <a:r>
              <a:rPr lang="en-US" sz="3200" dirty="0" smtClean="0"/>
              <a:t>Law </a:t>
            </a:r>
            <a:r>
              <a:rPr lang="en-US" sz="3200" dirty="0"/>
              <a:t>does not currently contain any express enforcement </a:t>
            </a:r>
            <a:r>
              <a:rPr lang="en-US" sz="3200" dirty="0" smtClean="0"/>
              <a:t>mechanism/remedy</a:t>
            </a:r>
          </a:p>
          <a:p>
            <a:pPr lvl="1"/>
            <a:r>
              <a:rPr lang="en-US" sz="3200" dirty="0" smtClean="0"/>
              <a:t>Employee </a:t>
            </a:r>
            <a:r>
              <a:rPr lang="en-US" sz="3200" dirty="0"/>
              <a:t>discharged in violation of law probably has wrongful termination </a:t>
            </a:r>
            <a:r>
              <a:rPr lang="en-US" sz="3200" dirty="0" smtClean="0"/>
              <a:t>claim</a:t>
            </a:r>
          </a:p>
          <a:p>
            <a:pPr lvl="1"/>
            <a:r>
              <a:rPr lang="en-US" sz="3200" dirty="0" smtClean="0"/>
              <a:t>Permit </a:t>
            </a:r>
            <a:r>
              <a:rPr lang="en-US" sz="3200" dirty="0"/>
              <a:t>holders that carry likely to know their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EMPLOYEE CONCEALED CARRY RIGHTS-</a:t>
            </a:r>
            <a:r>
              <a:rPr lang="en-US" dirty="0"/>
              <a:t>effective 3-31-17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3600" dirty="0" smtClean="0"/>
              <a:t>What To Do</a:t>
            </a:r>
          </a:p>
          <a:p>
            <a:pPr lvl="1"/>
            <a:r>
              <a:rPr lang="en-US" sz="3200" dirty="0" smtClean="0"/>
              <a:t>Resistance </a:t>
            </a:r>
            <a:r>
              <a:rPr lang="en-US" sz="3200" dirty="0"/>
              <a:t>is </a:t>
            </a:r>
            <a:r>
              <a:rPr lang="en-US" sz="3200" dirty="0" smtClean="0"/>
              <a:t>futile</a:t>
            </a:r>
          </a:p>
          <a:p>
            <a:pPr lvl="1"/>
            <a:r>
              <a:rPr lang="en-US" sz="3200" dirty="0" smtClean="0"/>
              <a:t>Just </a:t>
            </a:r>
            <a:r>
              <a:rPr lang="en-US" sz="3200" dirty="0"/>
              <a:t>maintaining policy unlikely to create legal </a:t>
            </a:r>
            <a:r>
              <a:rPr lang="en-US" sz="3200" dirty="0" smtClean="0"/>
              <a:t>problems</a:t>
            </a:r>
          </a:p>
          <a:p>
            <a:pPr lvl="1"/>
            <a:r>
              <a:rPr lang="en-US" sz="3200" dirty="0" smtClean="0"/>
              <a:t>Employees </a:t>
            </a:r>
            <a:r>
              <a:rPr lang="en-US" sz="3200" dirty="0"/>
              <a:t>likely to keep firearms in car anyway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OTHER OHIO LAW DEVELOPMENTS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2018 </a:t>
            </a:r>
            <a:r>
              <a:rPr lang="en-US" sz="3600" dirty="0"/>
              <a:t>Minimum Wage Increase</a:t>
            </a:r>
          </a:p>
          <a:p>
            <a:pPr lvl="1"/>
            <a:r>
              <a:rPr lang="en-US" sz="3200" dirty="0" smtClean="0"/>
              <a:t>$</a:t>
            </a:r>
            <a:r>
              <a:rPr lang="en-US" sz="3200" dirty="0"/>
              <a:t>8.15 to $</a:t>
            </a:r>
            <a:r>
              <a:rPr lang="en-US" sz="3200" dirty="0" smtClean="0"/>
              <a:t>8.30</a:t>
            </a:r>
            <a:endParaRPr lang="en-US" sz="3200" dirty="0"/>
          </a:p>
          <a:p>
            <a:r>
              <a:rPr lang="en-US" sz="3600" dirty="0"/>
              <a:t>Private Statute of Limitations Upheld</a:t>
            </a:r>
          </a:p>
          <a:p>
            <a:pPr lvl="1"/>
            <a:r>
              <a:rPr lang="en-US" sz="3200" dirty="0" smtClean="0"/>
              <a:t>Employment </a:t>
            </a:r>
            <a:r>
              <a:rPr lang="en-US" sz="3200" dirty="0"/>
              <a:t>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ON THE HORIZON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Companion Animals At Work</a:t>
            </a:r>
          </a:p>
          <a:p>
            <a:r>
              <a:rPr lang="en-US" sz="3600" dirty="0" smtClean="0"/>
              <a:t>Employee Privacy</a:t>
            </a:r>
          </a:p>
          <a:p>
            <a:r>
              <a:rPr lang="en-US" sz="3600" dirty="0" smtClean="0"/>
              <a:t>Employee Free Speech</a:t>
            </a:r>
          </a:p>
          <a:p>
            <a:r>
              <a:rPr lang="en-US" sz="3600" dirty="0" smtClean="0"/>
              <a:t>Paid Parental Leave</a:t>
            </a:r>
          </a:p>
          <a:p>
            <a:r>
              <a:rPr lang="en-US" sz="3600" dirty="0" smtClean="0"/>
              <a:t>Rights Conscious Employees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32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server4\network\Docs\Labor\Resources\SAW Binders\AMF Seminar Planning\2017 Seminar Planning\SAW presentation\70401683154219108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90601"/>
            <a:ext cx="4648200" cy="487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IT NEVER RAINS IN  CALIFORNIA, BUT </a:t>
            </a:r>
            <a:r>
              <a:rPr lang="en-US" sz="3300" dirty="0"/>
              <a:t>*****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1"/>
          </a:xfrm>
        </p:spPr>
        <p:txBody>
          <a:bodyPr/>
          <a:lstStyle/>
          <a:p>
            <a:r>
              <a:rPr lang="en-US" dirty="0" smtClean="0"/>
              <a:t>California Enacts New “Cow Fart Tax” On Methane Emissions</a:t>
            </a:r>
            <a:endParaRPr lang="en-US" dirty="0"/>
          </a:p>
        </p:txBody>
      </p:sp>
      <p:pic>
        <p:nvPicPr>
          <p:cNvPr id="4" name="Picture 3" descr="Image result for california cow fart ta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 r="2837" b="5435"/>
          <a:stretch/>
        </p:blipFill>
        <p:spPr bwMode="auto">
          <a:xfrm>
            <a:off x="2057400" y="2286000"/>
            <a:ext cx="5029200" cy="379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dirty="0" smtClean="0"/>
              <a:t>FRANKY THE FMLA ABUSER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3100" dirty="0" smtClean="0"/>
              <a:t>Serious Health Condition</a:t>
            </a:r>
          </a:p>
          <a:p>
            <a:pPr lvl="1"/>
            <a:r>
              <a:rPr lang="en-US" altLang="en-US" sz="2700" dirty="0" smtClean="0"/>
              <a:t>An illness, injury, impairment or physical or mental condition that involves inpatient care or continuing treatment by a health care provider</a:t>
            </a:r>
          </a:p>
          <a:p>
            <a:pPr lvl="2"/>
            <a:r>
              <a:rPr lang="en-US" altLang="en-US" sz="2300" dirty="0" smtClean="0"/>
              <a:t>Continuing treatment </a:t>
            </a:r>
          </a:p>
          <a:p>
            <a:pPr lvl="3"/>
            <a:r>
              <a:rPr lang="en-US" altLang="en-US" dirty="0" smtClean="0"/>
              <a:t>Incapacity of 3+ days</a:t>
            </a:r>
          </a:p>
          <a:p>
            <a:pPr lvl="4"/>
            <a:r>
              <a:rPr lang="en-US" altLang="en-US" sz="1900" dirty="0" smtClean="0"/>
              <a:t>Incapacity is the inability to work, attend school or perform other regular daily activities</a:t>
            </a:r>
          </a:p>
          <a:p>
            <a:pPr lvl="3"/>
            <a:r>
              <a:rPr lang="en-US" altLang="en-US" dirty="0" smtClean="0"/>
              <a:t>Treatment required:</a:t>
            </a:r>
            <a:endParaRPr lang="en-US" altLang="en-US" dirty="0"/>
          </a:p>
          <a:p>
            <a:pPr lvl="4"/>
            <a:r>
              <a:rPr lang="en-US" altLang="en-US" sz="1900" dirty="0"/>
              <a:t>2 or more in-person visits within first 30 days of incapacity with first in-person visit in first 7 days</a:t>
            </a:r>
          </a:p>
          <a:p>
            <a:pPr lvl="4"/>
            <a:r>
              <a:rPr lang="en-US" altLang="en-US" sz="1900" dirty="0"/>
              <a:t>1 in-person visit  w/treatment within first 7 days plus a regimen of continuing care (prescription medication, physical therapy, etc.)</a:t>
            </a:r>
            <a:endParaRPr lang="en-US" sz="1900" dirty="0"/>
          </a:p>
          <a:p>
            <a:pPr lvl="4"/>
            <a:endParaRPr lang="en-US" alt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“The laws of a state </a:t>
            </a:r>
          </a:p>
          <a:p>
            <a:pPr marL="0" indent="0" algn="ctr">
              <a:buNone/>
            </a:pPr>
            <a:r>
              <a:rPr lang="en-US" sz="6000" dirty="0" smtClean="0"/>
              <a:t>change with </a:t>
            </a:r>
          </a:p>
          <a:p>
            <a:pPr marL="0" indent="0" algn="ctr">
              <a:buNone/>
            </a:pPr>
            <a:r>
              <a:rPr lang="en-US" sz="6000" dirty="0" smtClean="0"/>
              <a:t>the changing times.”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63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4200" dirty="0" smtClean="0"/>
              <a:t>Aeschylus</a:t>
            </a:r>
          </a:p>
          <a:p>
            <a:pPr marL="0" indent="0">
              <a:buNone/>
            </a:pPr>
            <a:r>
              <a:rPr lang="en-US" sz="4200" i="1" dirty="0" smtClean="0"/>
              <a:t>Seven Against Thebes</a:t>
            </a:r>
            <a:r>
              <a:rPr lang="en-US" sz="4200" dirty="0" smtClean="0"/>
              <a:t>, 467 B.C.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824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813"/>
            <a:ext cx="8229600" cy="1139825"/>
          </a:xfrm>
        </p:spPr>
        <p:txBody>
          <a:bodyPr/>
          <a:lstStyle/>
          <a:p>
            <a:pPr algn="ctr"/>
            <a:r>
              <a:rPr lang="en-US" sz="3200" dirty="0"/>
              <a:t>VISIT OUR WEBSITE FOR MORE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EMPLOYMENT </a:t>
            </a:r>
            <a:r>
              <a:rPr lang="en-US" sz="3200" dirty="0"/>
              <a:t>LAW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772400" cy="2286000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EMPLOYMENT </a:t>
            </a:r>
            <a:r>
              <a:rPr lang="en-US" altLang="en-US" sz="2800" dirty="0"/>
              <a:t>LAW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WORKERS</a:t>
            </a:r>
            <a:r>
              <a:rPr lang="en-US" altLang="en-US" sz="2800" dirty="0"/>
              <a:t>’ </a:t>
            </a:r>
            <a:r>
              <a:rPr lang="en-US" altLang="en-US" sz="2800" dirty="0" smtClean="0"/>
              <a:t>COMPENSATION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Wingdings" pitchFamily="2" charset="2"/>
              </a:rPr>
              <a:t>OSHA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Wingdings" pitchFamily="2" charset="2"/>
              </a:rPr>
              <a:t>WAGE-HOUR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Wingdings" pitchFamily="2" charset="2"/>
              </a:rPr>
              <a:t>NLRB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Wingdings" pitchFamily="2" charset="2"/>
              </a:rPr>
              <a:t>DISCRIMINATION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Wingdings" pitchFamily="2" charset="2"/>
              </a:rPr>
              <a:t>COLLECTIVE </a:t>
            </a:r>
            <a:r>
              <a:rPr lang="en-US" altLang="en-US" sz="2800" dirty="0">
                <a:sym typeface="Wingdings" pitchFamily="2" charset="2"/>
              </a:rPr>
              <a:t>BARGAINING 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Wingdings" pitchFamily="2" charset="2"/>
              </a:rPr>
              <a:t>EMPLOYMENT </a:t>
            </a:r>
            <a:r>
              <a:rPr lang="en-US" altLang="en-US" sz="2800" dirty="0">
                <a:sym typeface="Wingdings" pitchFamily="2" charset="2"/>
              </a:rPr>
              <a:t>LITIGATION </a:t>
            </a:r>
            <a:endParaRPr lang="en-US" altLang="en-US" sz="2800" dirty="0" smtClean="0">
              <a:sym typeface="Wingdings" pitchFamily="2" charset="2"/>
            </a:endParaRPr>
          </a:p>
          <a:p>
            <a:pPr algn="ctr">
              <a:lnSpc>
                <a:spcPct val="90000"/>
              </a:lnSpc>
              <a:buNone/>
            </a:pPr>
            <a:endParaRPr lang="en-US" altLang="en-US" sz="2400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399" y="1447800"/>
            <a:ext cx="82296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www.amfdayton.com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Aggressive, Responsive, </a:t>
            </a:r>
            <a:endParaRPr lang="en-US" altLang="en-US" sz="3200" b="1" dirty="0" smtClean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Cost 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Effective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Representation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67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FRANKY THE FMLA ABUSER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sz="2900" dirty="0" smtClean="0"/>
              <a:t>Chronic Conditions</a:t>
            </a:r>
          </a:p>
          <a:p>
            <a:pPr lvl="1"/>
            <a:r>
              <a:rPr lang="en-US" altLang="en-US" sz="2500" dirty="0" smtClean="0"/>
              <a:t>Require periodic visits and caused episodic rather than continuing period of incapacity (asthma, diabetes, epilepsy, etc.)</a:t>
            </a:r>
          </a:p>
          <a:p>
            <a:r>
              <a:rPr lang="en-US" altLang="en-US" sz="2900" dirty="0" smtClean="0"/>
              <a:t>Pregnancy/Prenatal Care (Severe Morning Sickness)</a:t>
            </a:r>
          </a:p>
          <a:p>
            <a:r>
              <a:rPr lang="en-US" altLang="en-US" sz="2900" dirty="0" smtClean="0"/>
              <a:t>Permanent Or Long-term Conditions (Stroke, Alzheimer’s)</a:t>
            </a:r>
          </a:p>
          <a:p>
            <a:r>
              <a:rPr lang="en-US" altLang="en-US" sz="2900" dirty="0" smtClean="0"/>
              <a:t>Conditions Requiring Multiple Treatment And Recovery (Cancer, Severe Arthritis, Kidney Disease)</a:t>
            </a:r>
          </a:p>
          <a:p>
            <a:r>
              <a:rPr lang="en-US" altLang="en-US" sz="2900" dirty="0" smtClean="0"/>
              <a:t>Treatment For Substance Abuse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FRANKY THE FMLA ABUSER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19200"/>
          </a:xfrm>
        </p:spPr>
        <p:txBody>
          <a:bodyPr/>
          <a:lstStyle/>
          <a:p>
            <a:r>
              <a:rPr lang="en-US" sz="3600" dirty="0" smtClean="0"/>
              <a:t>Conditions Which Are NOT Serious Health Conditions Unless Complications: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14601"/>
            <a:ext cx="8229600" cy="30480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/>
              <a:t>Cosmetic treatments</a:t>
            </a:r>
          </a:p>
          <a:p>
            <a:pPr lvl="1"/>
            <a:r>
              <a:rPr lang="en-US" sz="3200" dirty="0" smtClean="0"/>
              <a:t>Common cold</a:t>
            </a:r>
          </a:p>
          <a:p>
            <a:pPr lvl="1"/>
            <a:r>
              <a:rPr lang="en-US" sz="3200" dirty="0" smtClean="0"/>
              <a:t>Ear ache</a:t>
            </a:r>
          </a:p>
          <a:p>
            <a:pPr lvl="1"/>
            <a:r>
              <a:rPr lang="en-US" sz="3200" dirty="0" smtClean="0"/>
              <a:t>Upset stomach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Minor ulcers</a:t>
            </a:r>
          </a:p>
          <a:p>
            <a:pPr lvl="1"/>
            <a:r>
              <a:rPr lang="en-US" sz="3200" dirty="0" smtClean="0"/>
              <a:t>Headaches other than migraines</a:t>
            </a:r>
          </a:p>
          <a:p>
            <a:pPr lvl="1"/>
            <a:r>
              <a:rPr lang="en-US" sz="3200" dirty="0" smtClean="0"/>
              <a:t>Routine dental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FRANKY THE FMLA ABUSER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Tricks </a:t>
            </a:r>
            <a:r>
              <a:rPr lang="en-US" dirty="0"/>
              <a:t>of the Trade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5029200"/>
          </a:xfrm>
        </p:spPr>
        <p:txBody>
          <a:bodyPr/>
          <a:lstStyle/>
          <a:p>
            <a:pPr marL="571500" indent="-514350">
              <a:buAutoNum type="arabicPeriod"/>
            </a:pPr>
            <a:r>
              <a:rPr lang="en-US" sz="2900" dirty="0" smtClean="0"/>
              <a:t>Require Initial Medical Certification </a:t>
            </a:r>
            <a:r>
              <a:rPr lang="en-US" sz="2900" u="sng" dirty="0" smtClean="0"/>
              <a:t>and</a:t>
            </a:r>
            <a:r>
              <a:rPr lang="en-US" sz="2900" dirty="0" smtClean="0"/>
              <a:t> Carefully Analyze Forms </a:t>
            </a:r>
          </a:p>
          <a:p>
            <a:pPr lvl="1"/>
            <a:r>
              <a:rPr lang="en-US" altLang="en-US" sz="2300" dirty="0" smtClean="0"/>
              <a:t>Must request first certification in writing</a:t>
            </a:r>
          </a:p>
          <a:p>
            <a:pPr lvl="1"/>
            <a:r>
              <a:rPr lang="en-US" altLang="en-US" sz="2300" dirty="0" smtClean="0"/>
              <a:t>Employee has 15 days to complete</a:t>
            </a:r>
          </a:p>
          <a:p>
            <a:pPr lvl="1"/>
            <a:r>
              <a:rPr lang="en-US" altLang="en-US" sz="2300" dirty="0" smtClean="0"/>
              <a:t>Sufficient and complete?</a:t>
            </a:r>
          </a:p>
          <a:p>
            <a:pPr lvl="2"/>
            <a:r>
              <a:rPr lang="en-US" altLang="en-US" sz="2100" dirty="0" smtClean="0"/>
              <a:t>Clarification – HR only</a:t>
            </a:r>
          </a:p>
          <a:p>
            <a:pPr lvl="1"/>
            <a:r>
              <a:rPr lang="en-US" altLang="en-US" sz="2300" dirty="0" smtClean="0"/>
              <a:t>Analyze whether the condition meets the definition of serious health condition</a:t>
            </a:r>
          </a:p>
          <a:p>
            <a:pPr lvl="2"/>
            <a:r>
              <a:rPr lang="en-US" altLang="en-US" sz="2100" dirty="0" smtClean="0"/>
              <a:t>Consider a second/third opinion – Reason to Doubt</a:t>
            </a:r>
          </a:p>
          <a:p>
            <a:pPr lvl="1"/>
            <a:r>
              <a:rPr lang="en-US" altLang="en-US" sz="2300" dirty="0" smtClean="0"/>
              <a:t>Approve only for the amount of time requested</a:t>
            </a:r>
          </a:p>
          <a:p>
            <a:pPr lvl="1"/>
            <a:r>
              <a:rPr lang="en-US" altLang="en-US" sz="2300" dirty="0" smtClean="0"/>
              <a:t>Understand liability for TPA’s actions</a:t>
            </a:r>
            <a:endParaRPr lang="en-US" altLang="en-US" sz="2300" dirty="0"/>
          </a:p>
          <a:p>
            <a:pPr lvl="1"/>
            <a:endParaRPr lang="en-US" dirty="0" smtClean="0"/>
          </a:p>
          <a:p>
            <a:pPr marL="571500" indent="-514350">
              <a:buAutoNum type="arabicPeriod"/>
            </a:pP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7614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3499" r="3511" b="5167"/>
          <a:stretch/>
        </p:blipFill>
        <p:spPr>
          <a:xfrm>
            <a:off x="125730" y="152400"/>
            <a:ext cx="4503420" cy="5961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5389" r="7830" b="6445"/>
          <a:stretch/>
        </p:blipFill>
        <p:spPr>
          <a:xfrm>
            <a:off x="4648200" y="152399"/>
            <a:ext cx="4360918" cy="59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5167" r="7294" b="5334"/>
          <a:stretch/>
        </p:blipFill>
        <p:spPr>
          <a:xfrm>
            <a:off x="19050" y="228600"/>
            <a:ext cx="4491990" cy="6137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5500" r="7510" b="5999"/>
          <a:stretch/>
        </p:blipFill>
        <p:spPr>
          <a:xfrm>
            <a:off x="4571365" y="228600"/>
            <a:ext cx="444627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FRANKY THE FMLA ABUSER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r>
              <a:rPr lang="en-US" sz="2000" b="0" dirty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sz="3000" dirty="0" smtClean="0"/>
              <a:t>Require Recertification</a:t>
            </a:r>
          </a:p>
          <a:p>
            <a:pPr lvl="1"/>
            <a:r>
              <a:rPr lang="en-US" sz="2600" dirty="0" smtClean="0"/>
              <a:t>Every 6 months if condition lasts longer than 30 days in connection with absence</a:t>
            </a:r>
          </a:p>
          <a:p>
            <a:pPr marL="457200" lvl="1" indent="0">
              <a:buNone/>
            </a:pPr>
            <a:r>
              <a:rPr lang="en-US" sz="2600" dirty="0" smtClean="0"/>
              <a:t>				Or</a:t>
            </a:r>
          </a:p>
          <a:p>
            <a:pPr lvl="1"/>
            <a:r>
              <a:rPr lang="en-US" sz="2600" dirty="0" smtClean="0"/>
              <a:t>Circumstances have changed (duration and frequency of absences)</a:t>
            </a:r>
          </a:p>
          <a:p>
            <a:pPr marL="457200" lvl="1" indent="0">
              <a:buNone/>
            </a:pPr>
            <a:r>
              <a:rPr lang="en-US" sz="2600" dirty="0" smtClean="0"/>
              <a:t>				Or</a:t>
            </a:r>
          </a:p>
          <a:p>
            <a:pPr lvl="1"/>
            <a:r>
              <a:rPr lang="en-US" sz="2600" dirty="0" smtClean="0"/>
              <a:t>Employer receives information that casts doubt on stated reason for absence</a:t>
            </a:r>
            <a:endParaRPr lang="en-US" dirty="0" smtClean="0"/>
          </a:p>
          <a:p>
            <a:pPr lvl="1"/>
            <a:r>
              <a:rPr lang="en-US" sz="2600" dirty="0" smtClean="0"/>
              <a:t>No 2nd or 3rd opinions on Recertification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9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FRANKY THE FMLA ABUSER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r>
              <a:rPr lang="en-US" sz="2000" b="0" dirty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Require Annual Certifications</a:t>
            </a:r>
          </a:p>
          <a:p>
            <a:pPr lvl="1"/>
            <a:r>
              <a:rPr lang="en-US" dirty="0" smtClean="0"/>
              <a:t>12 months after FMLA began for specific condition</a:t>
            </a:r>
          </a:p>
          <a:p>
            <a:pPr lvl="1"/>
            <a:r>
              <a:rPr lang="en-US" dirty="0" smtClean="0"/>
              <a:t>Analyze forms</a:t>
            </a:r>
          </a:p>
          <a:p>
            <a:pPr lvl="2"/>
            <a:r>
              <a:rPr lang="en-US" dirty="0" smtClean="0"/>
              <a:t>Has the employee visited the physician</a:t>
            </a:r>
          </a:p>
          <a:p>
            <a:pPr lvl="1"/>
            <a:r>
              <a:rPr lang="en-US" dirty="0" smtClean="0"/>
              <a:t>May require 2nd and 3rd opinions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7200" y="-8229600"/>
            <a:ext cx="36572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cm\AppData\Local\Microsoft\Windows\Temporary Internet Files\Content.IE5\YI4VI344\Calendar-Planning-phot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9260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066801"/>
            <a:ext cx="7924800" cy="253365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TRICKS OF THE TRADE IN ELIMINATING PROBLEM EMPLOYEES</a:t>
            </a:r>
            <a:r>
              <a:rPr lang="en-US" dirty="0"/>
              <a:t/>
            </a:r>
            <a:br>
              <a:rPr lang="en-US" dirty="0"/>
            </a:br>
            <a:r>
              <a:rPr lang="en-US" sz="4200" b="0" i="1" dirty="0"/>
              <a:t>Exorcising Workplace Demons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Amy Mitchell</a:t>
            </a:r>
          </a:p>
          <a:p>
            <a:r>
              <a:rPr lang="en-US" sz="2000" dirty="0">
                <a:solidFill>
                  <a:schemeClr val="tx1"/>
                </a:solidFill>
              </a:rPr>
              <a:t>Board Certified Specialist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Labor and Employment Law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acm@amfdayton.com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(937) 223-6003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0" y="4014188"/>
            <a:ext cx="1487250" cy="1710338"/>
          </a:xfrm>
          <a:prstGeom prst="rect">
            <a:avLst/>
          </a:prstGeom>
        </p:spPr>
      </p:pic>
      <p:pic>
        <p:nvPicPr>
          <p:cNvPr id="3077" name="Picture 5" descr="C:\Users\jnt\AppData\Local\Microsoft\Windows\Temporary Internet Files\Content.IE5\4FP1P2FE\scary-computer-277x3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14187"/>
            <a:ext cx="1723835" cy="18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FRANKY THE FMLA ABUSER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r>
              <a:rPr lang="en-US" sz="2000" b="0" dirty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en-US" sz="3400" dirty="0" smtClean="0"/>
              <a:t>Consider Reassignment If Planned Leave Or Reduced Schedule Leave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3400" dirty="0" smtClean="0"/>
              <a:t>Carefully Designate And Use Retroactive Designation When Possible To Exhaust FMLA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3400" dirty="0" smtClean="0"/>
              <a:t>Revise FMLA Policy</a:t>
            </a:r>
          </a:p>
          <a:p>
            <a:pPr lvl="1"/>
            <a:r>
              <a:rPr lang="en-US" sz="3000" dirty="0" smtClean="0"/>
              <a:t>Require use of paid time off</a:t>
            </a:r>
          </a:p>
          <a:p>
            <a:pPr lvl="1"/>
            <a:r>
              <a:rPr lang="en-US" sz="3000" dirty="0" smtClean="0"/>
              <a:t>Prohibit work and travel during FMLA leave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FRANKY THE FMLA ABUSER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398118"/>
            <a:ext cx="4800600" cy="4735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sz="3200" dirty="0" smtClean="0"/>
              <a:t>Investigate Absences/ Establish Good Faith Belief</a:t>
            </a:r>
          </a:p>
          <a:p>
            <a:pPr lvl="1"/>
            <a:r>
              <a:rPr lang="en-US" sz="2800" dirty="0" smtClean="0"/>
              <a:t>Surveillance and/or Facebook/Twitter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en-US" sz="3200" dirty="0" smtClean="0"/>
              <a:t>Provide Employee Chance To Explain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en-US" sz="3200" dirty="0" smtClean="0"/>
              <a:t>Terminate For Lying/Violation Of Policy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14672" y="1398117"/>
            <a:ext cx="2438400" cy="2743200"/>
            <a:chOff x="5562600" y="1600200"/>
            <a:chExt cx="2133600" cy="3228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600200"/>
              <a:ext cx="2133600" cy="284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62600" y="4599801"/>
              <a:ext cx="2133600" cy="2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Actual firing Facebook photo</a:t>
              </a:r>
              <a:endParaRPr lang="en-US" sz="1200" dirty="0"/>
            </a:p>
          </p:txBody>
        </p:sp>
      </p:grpSp>
      <p:pic>
        <p:nvPicPr>
          <p:cNvPr id="1028" name="Picture 4" descr="Image result for polish heritage festival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42545" cy="20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SABRINA THE SUMMER VACATIONER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3810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Who Is Sabrina?</a:t>
            </a:r>
          </a:p>
          <a:p>
            <a:pPr lvl="1"/>
            <a:r>
              <a:rPr lang="en-US" sz="3200" dirty="0" smtClean="0"/>
              <a:t>Depression/Anxiety/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Arthritis/Back Pain</a:t>
            </a:r>
          </a:p>
          <a:p>
            <a:pPr lvl="1"/>
            <a:r>
              <a:rPr lang="en-US" sz="3200" dirty="0" smtClean="0"/>
              <a:t>Exhausted Or Not Eligible For FMLA</a:t>
            </a:r>
          </a:p>
          <a:p>
            <a:pPr lvl="1"/>
            <a:r>
              <a:rPr lang="en-US" sz="3200" dirty="0" smtClean="0"/>
              <a:t>Requests leave every summer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71700"/>
            <a:ext cx="3200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SABRINA THE SUMMER </a:t>
            </a:r>
            <a:r>
              <a:rPr lang="en-US" dirty="0" smtClean="0"/>
              <a:t>VACATIONER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Americans with Disabilities Act of 1990 and ADA Amendments Act of 2008</a:t>
            </a:r>
          </a:p>
          <a:p>
            <a:pPr lvl="1"/>
            <a:r>
              <a:rPr lang="en-US" dirty="0" smtClean="0"/>
              <a:t>Requires employers to provide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Reasonable Accommodations </a:t>
            </a:r>
            <a:r>
              <a:rPr lang="en-US" dirty="0" smtClean="0"/>
              <a:t>to</a:t>
            </a:r>
            <a:r>
              <a:rPr lang="en-US" i="1" dirty="0" smtClean="0">
                <a:solidFill>
                  <a:srgbClr val="FFC000"/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Qualified</a:t>
            </a:r>
            <a:r>
              <a:rPr lang="en-US" i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Individuals with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Disabilities</a:t>
            </a:r>
          </a:p>
          <a:p>
            <a:pPr lvl="1"/>
            <a:r>
              <a:rPr lang="en-US" dirty="0" smtClean="0"/>
              <a:t>Disability under the ADA is broad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physical or mental impairment that </a:t>
            </a:r>
            <a:r>
              <a:rPr lang="en-US" dirty="0" smtClean="0"/>
              <a:t>substantially </a:t>
            </a:r>
            <a:r>
              <a:rPr lang="en-US" dirty="0"/>
              <a:t>limits one or more major life </a:t>
            </a:r>
            <a:r>
              <a:rPr lang="en-US" dirty="0" smtClean="0"/>
              <a:t>activities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record of such an </a:t>
            </a:r>
            <a:r>
              <a:rPr lang="en-US" dirty="0" smtClean="0"/>
              <a:t>impairment</a:t>
            </a:r>
          </a:p>
          <a:p>
            <a:pPr lvl="2"/>
            <a:r>
              <a:rPr lang="en-US" dirty="0" smtClean="0"/>
              <a:t>regarded </a:t>
            </a:r>
            <a:r>
              <a:rPr lang="en-US" dirty="0"/>
              <a:t>as having </a:t>
            </a:r>
            <a:r>
              <a:rPr lang="en-US" dirty="0" smtClean="0"/>
              <a:t>an impairment</a:t>
            </a:r>
            <a:endParaRPr lang="en-US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r>
              <a:rPr lang="en-US" dirty="0" smtClean="0"/>
              <a:t>Physical Or Mental Impairment 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physiological disorder, or condition, cosmetic disfigurement, or anatomical loss affecting one or more of the following body systems: neurological, musculoskeletal, special sense organs, </a:t>
            </a:r>
            <a:r>
              <a:rPr lang="en-US" dirty="0" smtClean="0"/>
              <a:t>respiratory, cardiovascular</a:t>
            </a:r>
            <a:r>
              <a:rPr lang="en-US" dirty="0"/>
              <a:t>, reproductive, digestive, </a:t>
            </a:r>
            <a:r>
              <a:rPr lang="en-US" dirty="0" smtClean="0"/>
              <a:t>genitourinary, </a:t>
            </a:r>
            <a:r>
              <a:rPr lang="en-US" dirty="0"/>
              <a:t>hemic and lymphatic, skin and endocrine; or any mental or psychological disorder, such as mental retardation, organic brain syndrome, emotional or mental illness, and specific learning </a:t>
            </a:r>
            <a:r>
              <a:rPr lang="en-US" dirty="0" smtClean="0"/>
              <a:t>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ADA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135563"/>
          </a:xfrm>
        </p:spPr>
        <p:txBody>
          <a:bodyPr numCol="2"/>
          <a:lstStyle/>
          <a:p>
            <a:r>
              <a:rPr lang="en-US" sz="2800" dirty="0"/>
              <a:t>Diabetes</a:t>
            </a:r>
          </a:p>
          <a:p>
            <a:r>
              <a:rPr lang="en-US" sz="2800" dirty="0"/>
              <a:t>Cancer</a:t>
            </a:r>
          </a:p>
          <a:p>
            <a:r>
              <a:rPr lang="en-US" sz="2800" dirty="0"/>
              <a:t>Epilepsy</a:t>
            </a:r>
          </a:p>
          <a:p>
            <a:r>
              <a:rPr lang="en-US" sz="2800" dirty="0"/>
              <a:t>Intellectual </a:t>
            </a:r>
            <a:r>
              <a:rPr lang="en-US" sz="2800" dirty="0" smtClean="0"/>
              <a:t>Disabilities</a:t>
            </a:r>
            <a:endParaRPr lang="en-US" sz="2800" dirty="0"/>
          </a:p>
          <a:p>
            <a:r>
              <a:rPr lang="en-US" sz="2800" dirty="0" smtClean="0"/>
              <a:t>Partial </a:t>
            </a:r>
            <a:r>
              <a:rPr lang="en-US" sz="2800" dirty="0"/>
              <a:t>or Completely Missing Limbs</a:t>
            </a:r>
          </a:p>
          <a:p>
            <a:r>
              <a:rPr lang="en-US" sz="2800" dirty="0"/>
              <a:t>Mobility Impairments </a:t>
            </a:r>
            <a:endParaRPr lang="en-US" sz="2800" dirty="0" smtClean="0"/>
          </a:p>
          <a:p>
            <a:r>
              <a:rPr lang="en-US" sz="2800" dirty="0" smtClean="0"/>
              <a:t>Autism</a:t>
            </a:r>
            <a:endParaRPr lang="en-US" sz="2800" dirty="0"/>
          </a:p>
          <a:p>
            <a:r>
              <a:rPr lang="en-US" sz="2800" dirty="0"/>
              <a:t>Cerebral </a:t>
            </a:r>
            <a:r>
              <a:rPr lang="en-US" sz="2800" dirty="0" smtClean="0"/>
              <a:t>Palsy</a:t>
            </a:r>
            <a:endParaRPr lang="en-US" sz="2800" dirty="0"/>
          </a:p>
          <a:p>
            <a:r>
              <a:rPr lang="en-US" sz="2800" dirty="0" smtClean="0"/>
              <a:t>Multiple </a:t>
            </a:r>
            <a:r>
              <a:rPr lang="en-US" sz="2800" dirty="0"/>
              <a:t>S</a:t>
            </a:r>
            <a:r>
              <a:rPr lang="en-US" sz="2800" dirty="0" smtClean="0"/>
              <a:t>clerosis</a:t>
            </a:r>
            <a:endParaRPr lang="en-US" sz="2800" dirty="0"/>
          </a:p>
          <a:p>
            <a:r>
              <a:rPr lang="en-US" sz="2800" dirty="0" smtClean="0"/>
              <a:t>Muscular Dystrophy</a:t>
            </a:r>
          </a:p>
          <a:p>
            <a:r>
              <a:rPr lang="en-US" sz="2800" dirty="0" smtClean="0"/>
              <a:t>Major Depressive Disorder</a:t>
            </a:r>
          </a:p>
          <a:p>
            <a:r>
              <a:rPr lang="en-US" sz="2800" dirty="0" smtClean="0"/>
              <a:t>Bipolar Disorder</a:t>
            </a:r>
          </a:p>
          <a:p>
            <a:r>
              <a:rPr lang="en-US" sz="2800" dirty="0" smtClean="0"/>
              <a:t>Post-Traumatic Stress Disorder</a:t>
            </a:r>
          </a:p>
          <a:p>
            <a:r>
              <a:rPr lang="en-US" sz="2800" dirty="0" smtClean="0"/>
              <a:t>Obsessive-Compulsive Disorder</a:t>
            </a:r>
          </a:p>
          <a:p>
            <a:r>
              <a:rPr lang="en-US" sz="2800" dirty="0" smtClean="0"/>
              <a:t>Schizophrenia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48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ADA </a:t>
            </a:r>
            <a:r>
              <a:rPr lang="en-US" sz="2000" b="0" dirty="0"/>
              <a:t>(continued)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3600" dirty="0" smtClean="0"/>
              <a:t>Reasonable Accommodation</a:t>
            </a:r>
          </a:p>
          <a:p>
            <a:pPr lvl="1"/>
            <a:r>
              <a:rPr lang="en-US" sz="3200" dirty="0" smtClean="0"/>
              <a:t>Unpaid leave?</a:t>
            </a:r>
          </a:p>
          <a:p>
            <a:pPr lvl="2"/>
            <a:r>
              <a:rPr lang="en-US" sz="2800" dirty="0" smtClean="0"/>
              <a:t>Yes</a:t>
            </a:r>
          </a:p>
          <a:p>
            <a:pPr lvl="1"/>
            <a:r>
              <a:rPr lang="en-US" sz="3200" dirty="0" smtClean="0"/>
              <a:t>Unpaid leave after FMLA exhausted?</a:t>
            </a:r>
          </a:p>
          <a:p>
            <a:pPr lvl="2"/>
            <a:r>
              <a:rPr lang="en-US" sz="2800" dirty="0" smtClean="0"/>
              <a:t>Usually</a:t>
            </a:r>
          </a:p>
          <a:p>
            <a:pPr lvl="1"/>
            <a:r>
              <a:rPr lang="en-US" sz="3200" dirty="0" smtClean="0"/>
              <a:t>Unpaid leave for more than 6 months?</a:t>
            </a:r>
          </a:p>
          <a:p>
            <a:pPr lvl="2"/>
            <a:r>
              <a:rPr lang="en-US" sz="2800" dirty="0" smtClean="0"/>
              <a:t>Sometimes</a:t>
            </a:r>
          </a:p>
          <a:p>
            <a:pPr lvl="1"/>
            <a:r>
              <a:rPr lang="en-US" sz="3200" dirty="0" smtClean="0"/>
              <a:t>Unpaid leave for indefinite period of time?</a:t>
            </a:r>
          </a:p>
          <a:p>
            <a:pPr lvl="2"/>
            <a:r>
              <a:rPr lang="en-US" sz="2800" dirty="0" smtClean="0"/>
              <a:t>No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SABRINA THE SUMMER VACATIONER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Use The Interactive Process </a:t>
            </a:r>
          </a:p>
          <a:p>
            <a:pPr lvl="1"/>
            <a:r>
              <a:rPr lang="en-US" sz="2200" dirty="0" smtClean="0"/>
              <a:t>Ask for written documentation of request for leave</a:t>
            </a:r>
          </a:p>
          <a:p>
            <a:pPr lvl="1"/>
            <a:r>
              <a:rPr lang="en-US" sz="2200" dirty="0" smtClean="0"/>
              <a:t>Seek clarification of request if unclear</a:t>
            </a:r>
          </a:p>
          <a:p>
            <a:pPr lvl="1"/>
            <a:r>
              <a:rPr lang="en-US" sz="2200" dirty="0" smtClean="0"/>
              <a:t>Ask for treating physician’s opinion as to nature and severity of condition (Qualified?)</a:t>
            </a:r>
          </a:p>
          <a:p>
            <a:pPr lvl="1"/>
            <a:r>
              <a:rPr lang="en-US" sz="2200" dirty="0" smtClean="0"/>
              <a:t>Ask whether employee will be able to return to position</a:t>
            </a:r>
          </a:p>
          <a:p>
            <a:pPr lvl="1"/>
            <a:r>
              <a:rPr lang="en-US" sz="2200" dirty="0" smtClean="0"/>
              <a:t>Ask whether any other accommodations will allow the employee to return to work</a:t>
            </a:r>
          </a:p>
          <a:p>
            <a:pPr lvl="1"/>
            <a:r>
              <a:rPr lang="en-US" sz="2200" dirty="0" smtClean="0"/>
              <a:t>Ask whether restrictions are permanent</a:t>
            </a:r>
          </a:p>
          <a:p>
            <a:pPr lvl="1"/>
            <a:r>
              <a:rPr lang="en-US" sz="2200" dirty="0" smtClean="0"/>
              <a:t>Ask whether length of leave requested is definite or indefinite</a:t>
            </a:r>
          </a:p>
          <a:p>
            <a:pPr lvl="1"/>
            <a:r>
              <a:rPr lang="en-US" sz="2200" dirty="0" smtClean="0"/>
              <a:t>Require explanation of extensions and why prior RTW date was not accurate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SABRINA THE SUMMER VACATIONER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sz="2600" dirty="0" smtClean="0"/>
              <a:t>Document, Document, Document!</a:t>
            </a:r>
          </a:p>
          <a:p>
            <a:pPr lvl="1"/>
            <a:r>
              <a:rPr lang="en-US" sz="2100" dirty="0" smtClean="0"/>
              <a:t>Length of leave approved</a:t>
            </a:r>
          </a:p>
          <a:p>
            <a:pPr lvl="1"/>
            <a:r>
              <a:rPr lang="en-US" sz="2100" dirty="0" smtClean="0"/>
              <a:t>The date the employee is required to contact Employer with status/RTW</a:t>
            </a:r>
          </a:p>
          <a:p>
            <a:pPr lvl="1"/>
            <a:r>
              <a:rPr lang="en-US" sz="2100" dirty="0" smtClean="0"/>
              <a:t>Requirement of release to RTW from physician</a:t>
            </a:r>
          </a:p>
          <a:p>
            <a:pPr lvl="1"/>
            <a:r>
              <a:rPr lang="en-US" sz="2100" dirty="0" smtClean="0"/>
              <a:t>Undue hardship to grant leave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600" dirty="0" smtClean="0"/>
              <a:t>Letter To Employee Upon Termination</a:t>
            </a:r>
          </a:p>
          <a:p>
            <a:pPr lvl="1"/>
            <a:r>
              <a:rPr lang="en-US" sz="2100" dirty="0" smtClean="0"/>
              <a:t>Detail length of leave granted and extensions</a:t>
            </a:r>
          </a:p>
          <a:p>
            <a:pPr lvl="1"/>
            <a:r>
              <a:rPr lang="en-US" sz="2100" dirty="0" smtClean="0"/>
              <a:t>Detail finding of indefinite leave or permanent restrictions that cannot be accommodated</a:t>
            </a:r>
          </a:p>
          <a:p>
            <a:pPr lvl="1"/>
            <a:r>
              <a:rPr lang="en-US" sz="2100" dirty="0" smtClean="0"/>
              <a:t>Inform employee she can apply for employment for open positions when able to return to work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r>
              <a:rPr lang="en-US" dirty="0" smtClean="0"/>
              <a:t>ELVIRA THE EQUAL </a:t>
            </a:r>
            <a:br>
              <a:rPr lang="en-US" dirty="0" smtClean="0"/>
            </a:br>
            <a:r>
              <a:rPr lang="en-US" dirty="0" smtClean="0"/>
              <a:t>OPPORTUNITY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Who Is Elvira?</a:t>
            </a:r>
          </a:p>
          <a:p>
            <a:pPr lvl="1"/>
            <a:r>
              <a:rPr lang="en-US" sz="3200" dirty="0" smtClean="0"/>
              <a:t>Long time supervisor</a:t>
            </a:r>
          </a:p>
          <a:p>
            <a:pPr lvl="1"/>
            <a:r>
              <a:rPr lang="en-US" sz="3200" dirty="0" smtClean="0"/>
              <a:t>Strictly enforces all rules</a:t>
            </a:r>
          </a:p>
          <a:p>
            <a:pPr lvl="1"/>
            <a:r>
              <a:rPr lang="en-US" sz="3200" dirty="0" smtClean="0"/>
              <a:t>Makes no exceptions</a:t>
            </a:r>
          </a:p>
          <a:p>
            <a:pPr lvl="1"/>
            <a:r>
              <a:rPr lang="en-US" sz="3200" dirty="0" smtClean="0"/>
              <a:t>Does not tolerate complainers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9" r="1000" b="-1429"/>
          <a:stretch/>
        </p:blipFill>
        <p:spPr>
          <a:xfrm>
            <a:off x="5069152" y="1981200"/>
            <a:ext cx="33122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TRICKS OF THE TRADE </a:t>
            </a:r>
            <a:br>
              <a:rPr lang="en-US" sz="4400" dirty="0" smtClean="0"/>
            </a:br>
            <a:r>
              <a:rPr lang="en-US" sz="4400" dirty="0" smtClean="0"/>
              <a:t>IN ELIMINATING PROBLEM EMPLOYEES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3600" dirty="0" smtClean="0"/>
              <a:t>The Law Of The Vital Few</a:t>
            </a:r>
          </a:p>
          <a:p>
            <a:pPr lvl="1"/>
            <a:r>
              <a:rPr lang="en-US" sz="3200" dirty="0" smtClean="0"/>
              <a:t>80/20 Rule</a:t>
            </a:r>
          </a:p>
          <a:p>
            <a:pPr lvl="2"/>
            <a:r>
              <a:rPr lang="en-US" sz="2800" dirty="0" smtClean="0"/>
              <a:t>The 20%:</a:t>
            </a:r>
          </a:p>
          <a:p>
            <a:pPr lvl="3"/>
            <a:r>
              <a:rPr lang="en-US" sz="2400" dirty="0"/>
              <a:t>Norman the </a:t>
            </a:r>
            <a:r>
              <a:rPr lang="en-US" sz="2400" dirty="0" smtClean="0"/>
              <a:t>Nonperformer</a:t>
            </a:r>
          </a:p>
          <a:p>
            <a:pPr lvl="3"/>
            <a:r>
              <a:rPr lang="en-US" sz="2400" dirty="0" smtClean="0"/>
              <a:t>Franky the FMLA Abuser</a:t>
            </a:r>
          </a:p>
          <a:p>
            <a:pPr lvl="3"/>
            <a:r>
              <a:rPr lang="en-US" sz="2400" dirty="0" smtClean="0"/>
              <a:t>Sabrina the Summer Vacationer</a:t>
            </a:r>
          </a:p>
          <a:p>
            <a:pPr lvl="3"/>
            <a:r>
              <a:rPr lang="en-US" sz="2400" dirty="0" smtClean="0"/>
              <a:t>Elvira the Always Equal Supervisor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3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ELVIRA THE EQUAL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OPPORTUNITY SUPERVISOR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900" dirty="0" smtClean="0"/>
              <a:t>Why Is Elvira A Problem?</a:t>
            </a:r>
          </a:p>
          <a:p>
            <a:pPr lvl="1"/>
            <a:r>
              <a:rPr lang="en-US" sz="2400" dirty="0" smtClean="0"/>
              <a:t>ADA</a:t>
            </a:r>
          </a:p>
          <a:p>
            <a:pPr lvl="2"/>
            <a:r>
              <a:rPr lang="en-US" sz="2000" dirty="0" smtClean="0"/>
              <a:t>Preferential Treatment Required</a:t>
            </a:r>
          </a:p>
          <a:p>
            <a:pPr lvl="2"/>
            <a:r>
              <a:rPr lang="en-US" sz="2000" dirty="0" smtClean="0"/>
              <a:t>Complaints may be requests for accommodation</a:t>
            </a:r>
          </a:p>
          <a:p>
            <a:pPr lvl="3"/>
            <a:r>
              <a:rPr lang="en-US" sz="1800" dirty="0" smtClean="0"/>
              <a:t>“I cannot work on this computer because the monitor triggers my migraines”</a:t>
            </a:r>
          </a:p>
          <a:p>
            <a:pPr lvl="1"/>
            <a:r>
              <a:rPr lang="en-US" sz="2400" dirty="0" smtClean="0"/>
              <a:t>Section 7 of the National Labor Relations Act</a:t>
            </a:r>
          </a:p>
          <a:p>
            <a:pPr lvl="2"/>
            <a:r>
              <a:rPr lang="en-US" sz="2000" dirty="0" smtClean="0"/>
              <a:t>Union or non-union</a:t>
            </a:r>
          </a:p>
          <a:p>
            <a:pPr lvl="2"/>
            <a:r>
              <a:rPr lang="en-US" sz="2000" dirty="0" smtClean="0"/>
              <a:t>Protected, Concerted Activity</a:t>
            </a:r>
          </a:p>
          <a:p>
            <a:pPr lvl="3"/>
            <a:r>
              <a:rPr lang="en-US" sz="1800" dirty="0" smtClean="0"/>
              <a:t>Terms and conditions</a:t>
            </a:r>
          </a:p>
          <a:p>
            <a:pPr lvl="3"/>
            <a:r>
              <a:rPr lang="en-US" sz="1800" dirty="0" smtClean="0"/>
              <a:t>“[Elvira] is </a:t>
            </a:r>
            <a:r>
              <a:rPr lang="en-US" sz="1800" dirty="0"/>
              <a:t>such a NASTY MOTHER F***ER don’t know how to talk to people!!!!!! F**k his mother and his entire f**king family!!!! What a LOSER!!!! Vote YES for the UNION</a:t>
            </a:r>
            <a:r>
              <a:rPr lang="en-US" sz="1800" dirty="0" smtClean="0"/>
              <a:t>!!!!!!!”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ELVIRA THE EQUAL </a:t>
            </a:r>
            <a:br>
              <a:rPr lang="en-US" sz="4400" dirty="0" smtClean="0"/>
            </a:br>
            <a:r>
              <a:rPr lang="en-US" sz="4400" dirty="0" smtClean="0"/>
              <a:t>OPPORTUNITY SUPERVISOR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Train Elvira </a:t>
            </a:r>
          </a:p>
          <a:p>
            <a:pPr lvl="1"/>
            <a:r>
              <a:rPr lang="en-US" sz="2600" dirty="0" smtClean="0"/>
              <a:t>Harassment/discrimination</a:t>
            </a:r>
          </a:p>
          <a:p>
            <a:pPr lvl="1"/>
            <a:r>
              <a:rPr lang="en-US" sz="2600" dirty="0" smtClean="0"/>
              <a:t>Supervisor liability </a:t>
            </a:r>
          </a:p>
          <a:p>
            <a:pPr lvl="1"/>
            <a:r>
              <a:rPr lang="en-US" sz="2600" dirty="0" smtClean="0"/>
              <a:t>Progressive discipline and documentation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Require HR Involvement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Ensure Policies In Employee Handbook Match Workplace Policies And Practices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Legal Review Of Employee Handbook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0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2838451"/>
          </a:xfrm>
        </p:spPr>
        <p:txBody>
          <a:bodyPr>
            <a:noAutofit/>
          </a:bodyPr>
          <a:lstStyle/>
          <a:p>
            <a:r>
              <a:rPr lang="en-US" dirty="0" smtClean="0"/>
              <a:t>NON-COMPETES, NON-SOLICITATION AND CONFIDENTIALITY AGREEMENTS</a:t>
            </a:r>
            <a:r>
              <a:rPr lang="en-US" dirty="0"/>
              <a:t/>
            </a:r>
            <a:br>
              <a:rPr lang="en-US" dirty="0"/>
            </a:br>
            <a:r>
              <a:rPr lang="en-US" sz="3800" b="0" i="1" dirty="0"/>
              <a:t>Phantom or Real: </a:t>
            </a:r>
            <a:r>
              <a:rPr lang="en-US" sz="3800" b="0" i="1" dirty="0" smtClean="0"/>
              <a:t/>
            </a:r>
            <a:br>
              <a:rPr lang="en-US" sz="3800" b="0" i="1" dirty="0" smtClean="0"/>
            </a:br>
            <a:r>
              <a:rPr lang="en-US" sz="3800" b="0" i="1" dirty="0" smtClean="0"/>
              <a:t>How </a:t>
            </a:r>
            <a:r>
              <a:rPr lang="en-US" sz="3800" b="0" i="1" dirty="0"/>
              <a:t>Enforceable Are They?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3500" y="3352800"/>
            <a:ext cx="6477000" cy="2286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Matthew Bakota</a:t>
            </a:r>
          </a:p>
          <a:p>
            <a:r>
              <a:rPr lang="en-US" sz="2000" dirty="0">
                <a:solidFill>
                  <a:schemeClr val="tx1"/>
                </a:solidFill>
              </a:rPr>
              <a:t>Certified Professional in Human Resources (PHR)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Licensed Attorney in Ohio and Kentucky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mjb@amfdayton.com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(937) 223-6003</a:t>
            </a:r>
          </a:p>
          <a:p>
            <a:endParaRPr lang="en-US" dirty="0"/>
          </a:p>
        </p:txBody>
      </p:sp>
      <p:pic>
        <p:nvPicPr>
          <p:cNvPr id="6146" name="Picture 2" descr="C:\Users\jnt\AppData\Local\Microsoft\Windows\Temporary Internet Files\Content.IE5\3XUIDKVX\131881227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501354" cy="11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nt\AppData\Local\Microsoft\Windows\Temporary Internet Files\Content.IE5\3XUIDKVX\131881227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44" y="4876800"/>
            <a:ext cx="1501354" cy="11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Types of Restrictive Covenants</a:t>
            </a:r>
          </a:p>
          <a:p>
            <a:r>
              <a:rPr lang="en-US" dirty="0" smtClean="0"/>
              <a:t>Enforcing Your Own Covenants</a:t>
            </a:r>
          </a:p>
          <a:p>
            <a:pPr lvl="1"/>
            <a:r>
              <a:rPr lang="en-US" i="1" dirty="0" smtClean="0"/>
              <a:t>How enforceable are they?</a:t>
            </a:r>
          </a:p>
          <a:p>
            <a:pPr lvl="1"/>
            <a:r>
              <a:rPr lang="en-US" i="1" dirty="0" smtClean="0"/>
              <a:t>Investigating suspected violations</a:t>
            </a:r>
          </a:p>
          <a:p>
            <a:pPr lvl="1"/>
            <a:r>
              <a:rPr lang="en-US" i="1" dirty="0" smtClean="0"/>
              <a:t>Pursuing violators</a:t>
            </a:r>
          </a:p>
          <a:p>
            <a:r>
              <a:rPr lang="en-US" dirty="0" smtClean="0"/>
              <a:t>Employees Bound By Others’ Covenants</a:t>
            </a:r>
          </a:p>
          <a:p>
            <a:pPr lvl="1"/>
            <a:r>
              <a:rPr lang="en-US" i="1" dirty="0" smtClean="0"/>
              <a:t>Do you want to know?</a:t>
            </a:r>
          </a:p>
          <a:p>
            <a:pPr lvl="1"/>
            <a:r>
              <a:rPr lang="en-US" i="1" dirty="0" smtClean="0"/>
              <a:t>Best practices when you have notice</a:t>
            </a:r>
          </a:p>
          <a:p>
            <a:r>
              <a:rPr lang="en-US" dirty="0" smtClean="0"/>
              <a:t>Key Takeaways </a:t>
            </a:r>
          </a:p>
        </p:txBody>
      </p:sp>
    </p:spTree>
    <p:extLst>
      <p:ext uri="{BB962C8B-B14F-4D97-AF65-F5344CB8AC3E}">
        <p14:creationId xmlns:p14="http://schemas.microsoft.com/office/powerpoint/2010/main" val="42704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RESTRICTIVE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Non-Competes</a:t>
            </a:r>
          </a:p>
          <a:p>
            <a:pPr lvl="1"/>
            <a:r>
              <a:rPr lang="en-US" i="1" dirty="0" smtClean="0"/>
              <a:t>Type of work</a:t>
            </a:r>
          </a:p>
          <a:p>
            <a:pPr lvl="1"/>
            <a:r>
              <a:rPr lang="en-US" i="1" dirty="0" smtClean="0"/>
              <a:t>Geographic area</a:t>
            </a:r>
          </a:p>
          <a:p>
            <a:pPr lvl="1"/>
            <a:r>
              <a:rPr lang="en-US" i="1" dirty="0" smtClean="0"/>
              <a:t>Time period</a:t>
            </a:r>
          </a:p>
          <a:p>
            <a:r>
              <a:rPr lang="en-US" dirty="0" smtClean="0"/>
              <a:t>Non-Solicitation </a:t>
            </a:r>
          </a:p>
          <a:p>
            <a:pPr lvl="1"/>
            <a:r>
              <a:rPr lang="en-US" i="1" dirty="0" smtClean="0"/>
              <a:t>Employees</a:t>
            </a:r>
          </a:p>
          <a:p>
            <a:pPr lvl="1"/>
            <a:r>
              <a:rPr lang="en-US" i="1" dirty="0" smtClean="0"/>
              <a:t>Customers</a:t>
            </a:r>
          </a:p>
          <a:p>
            <a:r>
              <a:rPr lang="en-US" dirty="0" smtClean="0"/>
              <a:t>Confidentiality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YOUR OWN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Q:  How enforceable are they?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A:  It depends . . . </a:t>
            </a:r>
            <a:endParaRPr lang="en-US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552700" cy="198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199"/>
            <a:ext cx="1981200" cy="197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YOUR OWN COVENANTS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Non-Competes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i="1" dirty="0" smtClean="0">
                <a:solidFill>
                  <a:prstClr val="black"/>
                </a:solidFill>
              </a:rPr>
              <a:t>Raimonde</a:t>
            </a:r>
            <a:r>
              <a:rPr lang="en-US" dirty="0" smtClean="0">
                <a:solidFill>
                  <a:prstClr val="black"/>
                </a:solidFill>
              </a:rPr>
              <a:t> Rule (from the case law)</a:t>
            </a:r>
          </a:p>
          <a:p>
            <a:pPr lvl="2"/>
            <a:r>
              <a:rPr lang="en-US" sz="2200" i="1" dirty="0" smtClean="0">
                <a:solidFill>
                  <a:prstClr val="black"/>
                </a:solidFill>
              </a:rPr>
              <a:t>Enforced to the extent necessary to protect employer’s legitimate business interests</a:t>
            </a:r>
          </a:p>
          <a:p>
            <a:pPr lvl="2"/>
            <a:r>
              <a:rPr lang="en-US" sz="2200" i="1" dirty="0" smtClean="0">
                <a:solidFill>
                  <a:prstClr val="black"/>
                </a:solidFill>
              </a:rPr>
              <a:t>Can be modified to limit “unreasonable” restrictions, instead of just not enforcing them at all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The Golden Rule (from experience)</a:t>
            </a:r>
          </a:p>
          <a:p>
            <a:pPr lvl="2"/>
            <a:r>
              <a:rPr lang="en-US" sz="2200" i="1" dirty="0" smtClean="0">
                <a:solidFill>
                  <a:prstClr val="black"/>
                </a:solidFill>
              </a:rPr>
              <a:t>Chances of enforcement are as good as the judge you draw</a:t>
            </a:r>
            <a:endParaRPr lang="en-US" sz="2200" dirty="0" smtClean="0"/>
          </a:p>
          <a:p>
            <a:r>
              <a:rPr lang="en-US" dirty="0" smtClean="0"/>
              <a:t>Activity-Based Covenants</a:t>
            </a:r>
          </a:p>
          <a:p>
            <a:pPr lvl="1"/>
            <a:r>
              <a:rPr lang="en-US" i="1" dirty="0" smtClean="0"/>
              <a:t>Similar, but not the same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4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YOUR OWN COVENANTS</a:t>
            </a:r>
            <a:br>
              <a:rPr lang="en-US" dirty="0" smtClean="0"/>
            </a:b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What Judges Typically Want To See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Signed agreement, with consideration for covenant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“Good” facts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Valuable employee </a:t>
            </a:r>
            <a:r>
              <a:rPr lang="en-US" i="1" dirty="0" smtClean="0">
                <a:solidFill>
                  <a:prstClr val="black"/>
                </a:solidFill>
              </a:rPr>
              <a:t>w/knowledge</a:t>
            </a:r>
            <a:r>
              <a:rPr lang="en-US" i="1" dirty="0">
                <a:solidFill>
                  <a:prstClr val="black"/>
                </a:solidFill>
              </a:rPr>
              <a:t>, training &amp; experience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Knowledge of protected information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Unfair competition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Risks of specific </a:t>
            </a:r>
            <a:r>
              <a:rPr lang="en-US" i="1" dirty="0" smtClean="0">
                <a:solidFill>
                  <a:prstClr val="black"/>
                </a:solidFill>
              </a:rPr>
              <a:t>harm</a:t>
            </a:r>
            <a:endParaRPr lang="en-US" i="1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“Ideal” facts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Pre-planning by violator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Evidence of collusion / knowledge by new employer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Specific harm already </a:t>
            </a:r>
            <a:r>
              <a:rPr lang="en-US" i="1" dirty="0" smtClean="0">
                <a:solidFill>
                  <a:prstClr val="black"/>
                </a:solidFill>
              </a:rPr>
              <a:t>incurred</a:t>
            </a:r>
            <a:endParaRPr lang="en-US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YOUR OWN COVENANTS</a:t>
            </a:r>
            <a:br>
              <a:rPr lang="en-US" dirty="0" smtClean="0"/>
            </a:b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781800" cy="4602163"/>
          </a:xfrm>
        </p:spPr>
        <p:txBody>
          <a:bodyPr/>
          <a:lstStyle/>
          <a:p>
            <a:r>
              <a:rPr lang="en-US" dirty="0" smtClean="0"/>
              <a:t>Potential “Case Killers”</a:t>
            </a:r>
          </a:p>
          <a:p>
            <a:pPr lvl="1"/>
            <a:r>
              <a:rPr lang="en-US" i="1" dirty="0" smtClean="0"/>
              <a:t>Mistakes in contract process</a:t>
            </a:r>
          </a:p>
          <a:p>
            <a:pPr lvl="1"/>
            <a:r>
              <a:rPr lang="en-US" i="1" dirty="0" smtClean="0"/>
              <a:t>Delay / prior waiver</a:t>
            </a:r>
          </a:p>
          <a:p>
            <a:pPr lvl="1"/>
            <a:r>
              <a:rPr lang="en-US" i="1" dirty="0" smtClean="0"/>
              <a:t>Failure to protect confidential information</a:t>
            </a:r>
          </a:p>
          <a:p>
            <a:pPr lvl="1"/>
            <a:r>
              <a:rPr lang="en-US" i="1" dirty="0" smtClean="0"/>
              <a:t>Involving new employer</a:t>
            </a:r>
          </a:p>
          <a:p>
            <a:pPr lvl="1"/>
            <a:r>
              <a:rPr lang="en-US" i="1" dirty="0" smtClean="0"/>
              <a:t>Failure to assess opponent</a:t>
            </a:r>
          </a:p>
          <a:p>
            <a:pPr lvl="1"/>
            <a:r>
              <a:rPr lang="en-US" i="1" dirty="0" smtClean="0"/>
              <a:t>Failure to take advantage of  other venue options . . . </a:t>
            </a:r>
            <a:r>
              <a:rPr lang="en-US" i="1" dirty="0"/>
              <a:t>s</a:t>
            </a:r>
            <a:r>
              <a:rPr lang="en-US" i="1" dirty="0" smtClean="0"/>
              <a:t>uch as federal court</a:t>
            </a:r>
          </a:p>
          <a:p>
            <a:pPr lvl="1"/>
            <a:endParaRPr lang="en-US" dirty="0"/>
          </a:p>
        </p:txBody>
      </p:sp>
      <p:sp>
        <p:nvSpPr>
          <p:cNvPr id="4" name="AutoShape 2" descr="Image result for scream ghos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7981"/>
            <a:ext cx="2620711" cy="2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YOUR OWN COVENANTS</a:t>
            </a:r>
            <a:br>
              <a:rPr lang="en-US" dirty="0" smtClean="0"/>
            </a:b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4571999"/>
          </a:xfrm>
        </p:spPr>
        <p:txBody>
          <a:bodyPr/>
          <a:lstStyle/>
          <a:p>
            <a:r>
              <a:rPr lang="en-US" dirty="0" smtClean="0"/>
              <a:t>Investigating Suspected Violations</a:t>
            </a:r>
          </a:p>
          <a:p>
            <a:pPr lvl="1"/>
            <a:r>
              <a:rPr lang="en-US" i="1" dirty="0" smtClean="0"/>
              <a:t>Go </a:t>
            </a:r>
            <a:r>
              <a:rPr lang="en-US" i="1" dirty="0"/>
              <a:t>“undercover</a:t>
            </a:r>
            <a:r>
              <a:rPr lang="en-US" i="1" dirty="0" smtClean="0"/>
              <a:t>” </a:t>
            </a:r>
          </a:p>
          <a:p>
            <a:pPr lvl="1"/>
            <a:r>
              <a:rPr lang="en-US" i="1" dirty="0" smtClean="0"/>
              <a:t>Consider all available tools</a:t>
            </a:r>
          </a:p>
          <a:p>
            <a:pPr lvl="2"/>
            <a:r>
              <a:rPr lang="en-US" i="1" dirty="0" smtClean="0"/>
              <a:t>But be careful </a:t>
            </a:r>
            <a:r>
              <a:rPr lang="en-US" i="1" dirty="0" smtClean="0">
                <a:sym typeface="Wingdings" panose="05000000000000000000" pitchFamily="2" charset="2"/>
              </a:rPr>
              <a:t>   </a:t>
            </a:r>
          </a:p>
          <a:p>
            <a:pPr lvl="2"/>
            <a:r>
              <a:rPr lang="en-US" i="1" dirty="0" smtClean="0">
                <a:sym typeface="Wingdings" panose="05000000000000000000" pitchFamily="2" charset="2"/>
              </a:rPr>
              <a:t>“Is this a good idea?”</a:t>
            </a:r>
            <a:endParaRPr lang="en-US" i="1" dirty="0"/>
          </a:p>
          <a:p>
            <a:pPr lvl="1"/>
            <a:r>
              <a:rPr lang="en-US" i="1" dirty="0"/>
              <a:t>Preserve </a:t>
            </a:r>
            <a:r>
              <a:rPr lang="en-US" i="1" dirty="0" smtClean="0"/>
              <a:t>evidence</a:t>
            </a:r>
            <a:endParaRPr lang="en-US" dirty="0" smtClean="0"/>
          </a:p>
          <a:p>
            <a:r>
              <a:rPr lang="en-US" dirty="0" smtClean="0"/>
              <a:t>Pursuing Violations</a:t>
            </a:r>
            <a:endParaRPr lang="en-US" i="1" dirty="0" smtClean="0"/>
          </a:p>
          <a:p>
            <a:pPr lvl="1"/>
            <a:r>
              <a:rPr lang="en-US" i="1" dirty="0" smtClean="0"/>
              <a:t>Creative solutions to avoid litigation</a:t>
            </a:r>
          </a:p>
          <a:p>
            <a:pPr lvl="1"/>
            <a:r>
              <a:rPr lang="en-US" i="1" dirty="0" smtClean="0"/>
              <a:t>Litigation:  when? where? (federal court?)</a:t>
            </a:r>
          </a:p>
          <a:p>
            <a:pPr marL="914400" lvl="2" indent="0">
              <a:buNone/>
            </a:pPr>
            <a:endParaRPr lang="en-US" i="1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354873"/>
            <a:ext cx="3150773" cy="21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NORMAN THE NONPERFORMER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692"/>
            <a:ext cx="5334000" cy="3986308"/>
          </a:xfrm>
        </p:spPr>
        <p:txBody>
          <a:bodyPr/>
          <a:lstStyle/>
          <a:p>
            <a:r>
              <a:rPr lang="en-US" sz="3600" dirty="0" smtClean="0"/>
              <a:t>Who Is Norman?</a:t>
            </a:r>
          </a:p>
          <a:p>
            <a:pPr lvl="1"/>
            <a:r>
              <a:rPr lang="en-US" sz="3200" dirty="0" smtClean="0"/>
              <a:t>Doesn’t fit in</a:t>
            </a:r>
          </a:p>
          <a:p>
            <a:pPr lvl="1"/>
            <a:r>
              <a:rPr lang="en-US" sz="3200" dirty="0" smtClean="0"/>
              <a:t>Below average performance</a:t>
            </a:r>
          </a:p>
          <a:p>
            <a:pPr lvl="1"/>
            <a:r>
              <a:rPr lang="en-US" sz="3200" dirty="0" smtClean="0"/>
              <a:t>Below average attendance</a:t>
            </a:r>
          </a:p>
          <a:p>
            <a:pPr lvl="1"/>
            <a:r>
              <a:rPr lang="en-US" sz="3200" dirty="0" smtClean="0"/>
              <a:t>Nothing egregious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2715260" cy="32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EMPLOYEES &amp; OTHERS’ COVENANTS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Do You Want To Know?</a:t>
            </a:r>
          </a:p>
          <a:p>
            <a:pPr lvl="1"/>
            <a:r>
              <a:rPr lang="en-US" i="1" u="sng" dirty="0" smtClean="0"/>
              <a:t>Pros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Avoid legal liability</a:t>
            </a:r>
          </a:p>
          <a:p>
            <a:pPr lvl="1"/>
            <a:r>
              <a:rPr lang="en-US" i="1" dirty="0" smtClean="0"/>
              <a:t>Cost-benefit analysis</a:t>
            </a:r>
          </a:p>
          <a:p>
            <a:pPr lvl="1"/>
            <a:r>
              <a:rPr lang="en-US" i="1" dirty="0" smtClean="0"/>
              <a:t>Avoid waste of time &amp; resources</a:t>
            </a:r>
          </a:p>
          <a:p>
            <a:pPr lvl="1"/>
            <a:r>
              <a:rPr lang="en-US" i="1" u="sng" dirty="0" smtClean="0"/>
              <a:t>Cons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i="1" dirty="0" smtClean="0"/>
              <a:t>Knowledge = risk of legal liability</a:t>
            </a:r>
          </a:p>
          <a:p>
            <a:pPr lvl="1"/>
            <a:r>
              <a:rPr lang="en-US" i="1" dirty="0" smtClean="0"/>
              <a:t>Lost opportunity of a good worker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EMPLOYEES &amp; OTHERS’ COVENANTS</a:t>
            </a:r>
            <a:br>
              <a:rPr lang="en-US" dirty="0" smtClean="0"/>
            </a:b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Practices When You Have Notice</a:t>
            </a:r>
          </a:p>
          <a:p>
            <a:pPr lvl="1"/>
            <a:r>
              <a:rPr lang="en-US" i="1" dirty="0" smtClean="0"/>
              <a:t>Carefully </a:t>
            </a:r>
            <a:r>
              <a:rPr lang="en-US" i="1" dirty="0"/>
              <a:t>consider your </a:t>
            </a:r>
            <a:r>
              <a:rPr lang="en-US" i="1" dirty="0" smtClean="0"/>
              <a:t>communications</a:t>
            </a:r>
          </a:p>
          <a:p>
            <a:pPr lvl="1"/>
            <a:r>
              <a:rPr lang="en-US" i="1" dirty="0" smtClean="0"/>
              <a:t>Get counsel involved</a:t>
            </a:r>
          </a:p>
          <a:p>
            <a:pPr lvl="1"/>
            <a:r>
              <a:rPr lang="en-US" i="1" dirty="0" smtClean="0"/>
              <a:t>Analyze your opponent(s)</a:t>
            </a:r>
          </a:p>
          <a:p>
            <a:pPr lvl="1"/>
            <a:r>
              <a:rPr lang="en-US" i="1" dirty="0" smtClean="0"/>
              <a:t>Perform a risk-benefit analysis</a:t>
            </a:r>
          </a:p>
          <a:p>
            <a:pPr lvl="2"/>
            <a:r>
              <a:rPr lang="en-US" i="1" dirty="0" smtClean="0"/>
              <a:t>Risks may change</a:t>
            </a:r>
          </a:p>
          <a:p>
            <a:pPr lvl="2"/>
            <a:r>
              <a:rPr lang="en-US" i="1" dirty="0" smtClean="0"/>
              <a:t>Update your analysis as the matter progresses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3100" i="1" dirty="0" smtClean="0"/>
              <a:t>Be Strategic When </a:t>
            </a:r>
            <a:r>
              <a:rPr lang="en-US" sz="3100" i="1" u="sng" dirty="0" smtClean="0"/>
              <a:t>Drafting</a:t>
            </a:r>
            <a:r>
              <a:rPr lang="en-US" sz="3100" i="1" dirty="0" smtClean="0"/>
              <a:t> Your Covenants And Obtaining Employees’ Agreement To Same</a:t>
            </a:r>
          </a:p>
          <a:p>
            <a:r>
              <a:rPr lang="en-US" sz="3100" i="1" dirty="0" smtClean="0"/>
              <a:t>Protect Your </a:t>
            </a:r>
            <a:r>
              <a:rPr lang="en-US" sz="3100" i="1" u="sng" dirty="0" smtClean="0"/>
              <a:t>Confidential Information</a:t>
            </a:r>
            <a:endParaRPr lang="en-US" sz="3100" i="1" dirty="0" smtClean="0"/>
          </a:p>
          <a:p>
            <a:r>
              <a:rPr lang="en-US" sz="3100" i="1" dirty="0" smtClean="0"/>
              <a:t>If You Suspect A Violation, Start Building Your Case </a:t>
            </a:r>
            <a:r>
              <a:rPr lang="en-US" sz="3100" i="1" u="sng" dirty="0" smtClean="0"/>
              <a:t>Early And Carefully</a:t>
            </a:r>
            <a:endParaRPr lang="en-US" sz="3100" i="1" dirty="0" smtClean="0"/>
          </a:p>
          <a:p>
            <a:r>
              <a:rPr lang="en-US" sz="3100" i="1" dirty="0" smtClean="0"/>
              <a:t>Always Consider </a:t>
            </a:r>
            <a:r>
              <a:rPr lang="en-US" sz="3100" i="1" u="sng" dirty="0" smtClean="0"/>
              <a:t>Venue And Judge</a:t>
            </a:r>
            <a:r>
              <a:rPr lang="en-US" sz="3100" i="1" dirty="0" smtClean="0"/>
              <a:t> When Deciding Whether To Pursue Litigation</a:t>
            </a:r>
          </a:p>
          <a:p>
            <a:r>
              <a:rPr lang="en-US" sz="3100" i="1" u="sng" dirty="0" smtClean="0"/>
              <a:t>Avoid The “Case Killers</a:t>
            </a:r>
            <a:r>
              <a:rPr lang="en-US" sz="3100" i="1" dirty="0" smtClean="0"/>
              <a:t>”</a:t>
            </a:r>
          </a:p>
          <a:p>
            <a:r>
              <a:rPr lang="en-US" sz="3100" i="1" dirty="0" smtClean="0"/>
              <a:t>Don’t Underestimate </a:t>
            </a:r>
            <a:r>
              <a:rPr lang="en-US" sz="3100" i="1" u="sng" dirty="0" smtClean="0"/>
              <a:t>The Opposition</a:t>
            </a:r>
            <a:endParaRPr lang="en-US" sz="31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3365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WORKPLACE SAFETY LAW UPDATE</a:t>
            </a:r>
            <a:r>
              <a:rPr lang="en-US" dirty="0"/>
              <a:t/>
            </a:r>
            <a:br>
              <a:rPr lang="en-US" dirty="0"/>
            </a:br>
            <a:r>
              <a:rPr lang="en-US" sz="4200" b="0" i="1" dirty="0"/>
              <a:t>Black Cats, Broken Mirrors </a:t>
            </a:r>
            <a:r>
              <a:rPr lang="en-US" sz="4200" b="0" i="1" dirty="0" smtClean="0"/>
              <a:t/>
            </a:r>
            <a:br>
              <a:rPr lang="en-US" sz="4200" b="0" i="1" dirty="0" smtClean="0"/>
            </a:br>
            <a:r>
              <a:rPr lang="en-US" sz="4200" b="0" i="1" dirty="0" smtClean="0"/>
              <a:t>and </a:t>
            </a:r>
            <a:r>
              <a:rPr lang="en-US" sz="4200" b="0" i="1" dirty="0"/>
              <a:t>Other Safety Issues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2019300" y="3429000"/>
            <a:ext cx="5105400" cy="16018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Abigail </a:t>
            </a:r>
            <a:r>
              <a:rPr lang="en-US" sz="3000" b="1" dirty="0">
                <a:solidFill>
                  <a:schemeClr val="tx1"/>
                </a:solidFill>
              </a:rPr>
              <a:t>White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akw@amfdayton.com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(937) 223-6003</a:t>
            </a:r>
          </a:p>
          <a:p>
            <a:endParaRPr lang="en-US" dirty="0"/>
          </a:p>
        </p:txBody>
      </p:sp>
      <p:pic>
        <p:nvPicPr>
          <p:cNvPr id="5122" name="Picture 2" descr="C:\Users\jnt\AppData\Local\Microsoft\Windows\Temporary Internet Files\Content.IE5\T0LGJ93W\19544051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3"/>
          <a:stretch/>
        </p:blipFill>
        <p:spPr bwMode="auto">
          <a:xfrm>
            <a:off x="914400" y="3429000"/>
            <a:ext cx="1295400" cy="18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nt\AppData\Local\Microsoft\Windows\Temporary Internet Files\Content.IE5\1W3J83RV\Cat_black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44" y="3886200"/>
            <a:ext cx="2108067" cy="11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Electronic Reporting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08" y="2174589"/>
            <a:ext cx="5282184" cy="3377184"/>
          </a:xfrm>
        </p:spPr>
      </p:pic>
    </p:spTree>
    <p:extLst>
      <p:ext uri="{BB962C8B-B14F-4D97-AF65-F5344CB8AC3E}">
        <p14:creationId xmlns:p14="http://schemas.microsoft.com/office/powerpoint/2010/main" val="17098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Electronic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Arial"/>
              </a:rPr>
              <a:t>29 </a:t>
            </a:r>
            <a:r>
              <a:rPr lang="en-US" sz="3200" dirty="0">
                <a:cs typeface="Arial"/>
              </a:rPr>
              <a:t>CFR </a:t>
            </a:r>
            <a:r>
              <a:rPr lang="en-US" sz="3200" dirty="0" smtClean="0">
                <a:cs typeface="Arial"/>
              </a:rPr>
              <a:t>1904.41</a:t>
            </a:r>
            <a:endParaRPr lang="en-US" sz="3200" dirty="0" smtClean="0"/>
          </a:p>
          <a:p>
            <a:r>
              <a:rPr lang="en-US" sz="3200" dirty="0" smtClean="0"/>
              <a:t>Effective January 1, 2017</a:t>
            </a:r>
          </a:p>
          <a:p>
            <a:r>
              <a:rPr lang="en-US" sz="3200" dirty="0" smtClean="0"/>
              <a:t>Enforced Starting December 1, 2027</a:t>
            </a:r>
          </a:p>
          <a:p>
            <a:r>
              <a:rPr lang="en-US" sz="3200" dirty="0" smtClean="0"/>
              <a:t>Certain Employers Will Report Illness And Injury Data To OSHA</a:t>
            </a:r>
          </a:p>
          <a:p>
            <a:r>
              <a:rPr lang="en-US" sz="3200" dirty="0" smtClean="0"/>
              <a:t>Information To Be Made Publicly Available On OSHA’s Website   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1600200" cy="34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</a:t>
            </a:r>
            <a:br>
              <a:rPr lang="en-US" dirty="0" smtClean="0"/>
            </a:br>
            <a:r>
              <a:rPr lang="en-US" dirty="0" smtClean="0"/>
              <a:t>Electronic Reporting </a:t>
            </a:r>
            <a:r>
              <a:rPr lang="en-US" sz="1800" b="0" dirty="0" smtClean="0"/>
              <a:t>(continued)</a:t>
            </a:r>
            <a:endParaRPr lang="en-US" sz="18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91425"/>
              </p:ext>
            </p:extLst>
          </p:nvPr>
        </p:nvGraphicFramePr>
        <p:xfrm>
          <a:off x="762000" y="1752600"/>
          <a:ext cx="7696200" cy="365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54"/>
                <a:gridCol w="1644354"/>
                <a:gridCol w="1644354"/>
                <a:gridCol w="2763138"/>
              </a:tblGrid>
              <a:tr h="1416932"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or more Employees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20-249 Employees in “high risk” 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Deadline</a:t>
                      </a:r>
                      <a:endParaRPr lang="en-US" dirty="0"/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300A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300A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1, 2017</a:t>
                      </a:r>
                      <a:endParaRPr lang="en-US" dirty="0"/>
                    </a:p>
                  </a:txBody>
                  <a:tcPr/>
                </a:tc>
              </a:tr>
              <a:tr h="762964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Forms 300A,</a:t>
                      </a:r>
                      <a:r>
                        <a:rPr lang="en-US" baseline="0" dirty="0" smtClean="0"/>
                        <a:t> 300 &amp; 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Form 300A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1, 2018</a:t>
                      </a:r>
                      <a:endParaRPr lang="en-US" dirty="0"/>
                    </a:p>
                  </a:txBody>
                  <a:tcPr/>
                </a:tc>
              </a:tr>
              <a:tr h="762964">
                <a:tc>
                  <a:txBody>
                    <a:bodyPr/>
                    <a:lstStyle/>
                    <a:p>
                      <a:r>
                        <a:rPr lang="en-US" dirty="0" smtClean="0"/>
                        <a:t>2019 &amp; to continue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300A,</a:t>
                      </a:r>
                      <a:r>
                        <a:rPr lang="en-US" baseline="0" dirty="0" smtClean="0"/>
                        <a:t> 300 &amp; 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Form 300A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2, 2019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3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Electronic Reporting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4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Electronic Reporting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Form 300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6070"/>
            <a:ext cx="7696200" cy="45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</a:t>
            </a:r>
            <a:br>
              <a:rPr lang="en-US" dirty="0" smtClean="0"/>
            </a:br>
            <a:r>
              <a:rPr lang="en-US" dirty="0" smtClean="0"/>
              <a:t>Electronic Reporting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pic>
        <p:nvPicPr>
          <p:cNvPr id="4" name="Picture 2" descr="N:\Docs\Temp\Temp-GWA\===BRL\Log 3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6" y="1600201"/>
            <a:ext cx="7613334" cy="43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NORMAN THE NONPERFORMER</a:t>
            </a:r>
            <a:r>
              <a:rPr lang="en-US" b="0" dirty="0" smtClean="0"/>
              <a:t> </a:t>
            </a:r>
            <a:r>
              <a:rPr lang="en-US" sz="1800" b="0" dirty="0" smtClean="0"/>
              <a:t>(continued)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100" dirty="0" smtClean="0"/>
              <a:t>At-Will Employment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100" dirty="0" smtClean="0"/>
              <a:t>But ...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686800" cy="41910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Title VII Of The Civil       Rights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Family And Medical       Leave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Age Discrimination In Employment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Americans With     Disabilities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Ohio Revised Code         Chapter 4112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National Labor Relations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endParaRPr lang="en-US" sz="2400" dirty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endParaRPr lang="en-US" sz="2400" dirty="0" smtClean="0"/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sz="2400" dirty="0" smtClean="0"/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Occupational Safety &amp;      Health Act 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Veterans Re-employment </a:t>
            </a:r>
            <a:br>
              <a:rPr lang="en-US" sz="2400" dirty="0" smtClean="0"/>
            </a:br>
            <a:r>
              <a:rPr lang="en-US" sz="2400" dirty="0" smtClean="0"/>
              <a:t>Act (USERRA)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Equal Pay Act 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Whistleblower’s Protection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Fair Labor Standards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Workers’ Compensation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</a:pPr>
            <a:r>
              <a:rPr lang="en-US" sz="2400" dirty="0" smtClean="0"/>
              <a:t>Fair Credit Reporting 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</a:t>
            </a:r>
            <a:br>
              <a:rPr lang="en-US" dirty="0" smtClean="0"/>
            </a:br>
            <a:r>
              <a:rPr lang="en-US" dirty="0" smtClean="0"/>
              <a:t>Electronic Reporting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Employee Count: By </a:t>
            </a:r>
            <a:r>
              <a:rPr lang="en-US" sz="3400" u="sng" dirty="0" smtClean="0"/>
              <a:t>Establishment</a:t>
            </a:r>
            <a:r>
              <a:rPr lang="en-US" sz="3400" dirty="0" smtClean="0"/>
              <a:t>, Not By Firm</a:t>
            </a:r>
          </a:p>
          <a:p>
            <a:r>
              <a:rPr lang="en-US" sz="3400" dirty="0" smtClean="0"/>
              <a:t>Establishment: “a </a:t>
            </a:r>
            <a:r>
              <a:rPr lang="en-US" sz="3400" dirty="0"/>
              <a:t>single physical location where business is conducted or where services or industrial operations are </a:t>
            </a:r>
            <a:r>
              <a:rPr lang="en-US" sz="3400" dirty="0" smtClean="0"/>
              <a:t>performed”</a:t>
            </a:r>
          </a:p>
          <a:p>
            <a:r>
              <a:rPr lang="en-US" sz="3400" dirty="0" smtClean="0"/>
              <a:t>Employee Count: Peak Employment During Last Calendar Year </a:t>
            </a:r>
          </a:p>
        </p:txBody>
      </p:sp>
    </p:spTree>
    <p:extLst>
      <p:ext uri="{BB962C8B-B14F-4D97-AF65-F5344CB8AC3E}">
        <p14:creationId xmlns:p14="http://schemas.microsoft.com/office/powerpoint/2010/main" val="2052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Anti-Retaliation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34381"/>
            <a:ext cx="5334000" cy="3657600"/>
          </a:xfrm>
        </p:spPr>
      </p:pic>
    </p:spTree>
    <p:extLst>
      <p:ext uri="{BB962C8B-B14F-4D97-AF65-F5344CB8AC3E}">
        <p14:creationId xmlns:p14="http://schemas.microsoft.com/office/powerpoint/2010/main" val="3151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Anti-Retaliation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smtClean="0"/>
              <a:t>29 CFR 1904.35</a:t>
            </a:r>
          </a:p>
          <a:p>
            <a:pPr>
              <a:defRPr/>
            </a:pPr>
            <a:r>
              <a:rPr lang="en-US" dirty="0" smtClean="0"/>
              <a:t>Prohibits Employers From Taking Any Action That Would Discourage Workers From Reporting An Injury Or Illness</a:t>
            </a:r>
          </a:p>
          <a:p>
            <a:pPr>
              <a:defRPr/>
            </a:pPr>
            <a:r>
              <a:rPr lang="en-US" dirty="0" smtClean="0"/>
              <a:t>Enforcement Started Dec.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Anti-Retaliation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962400"/>
          </a:xfrm>
        </p:spPr>
        <p:txBody>
          <a:bodyPr/>
          <a:lstStyle/>
          <a:p>
            <a:pPr marL="623887" indent="-514350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dirty="0" smtClean="0"/>
              <a:t>Inform All Employees Of Their Right To Report Work-Related Injuries And Illnesses Free From Retaliation</a:t>
            </a:r>
          </a:p>
          <a:p>
            <a:pPr marL="623887" indent="-514350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dirty="0" smtClean="0">
                <a:cs typeface="Arial" panose="020B0604020202020204" pitchFamily="34" charset="0"/>
              </a:rPr>
              <a:t>Implement Reasonable Procedures For Reporting Work-Related Injuries And Illnesses</a:t>
            </a:r>
          </a:p>
          <a:p>
            <a:pPr marL="623887" indent="-514350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dirty="0" smtClean="0"/>
              <a:t>Do Not Retaliate Against Employees In Any Way For Reporting Injuries And Illnesses</a:t>
            </a:r>
          </a:p>
          <a:p>
            <a:pPr marL="109537" indent="0">
              <a:buClr>
                <a:srgbClr val="C00000"/>
              </a:buClr>
              <a:buSzPct val="100000"/>
              <a:buNone/>
            </a:pPr>
            <a:endParaRPr lang="en-US" sz="2800" dirty="0"/>
          </a:p>
          <a:p>
            <a:pPr marL="796925" indent="-687388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en-US" sz="2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Anti-Retaliation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/>
              <a:t>Forms of Retaliatory Conduct:</a:t>
            </a:r>
            <a:endParaRPr lang="en-US" sz="2800" dirty="0"/>
          </a:p>
          <a:p>
            <a:pPr marL="857250" lvl="1" indent="-457200">
              <a:lnSpc>
                <a:spcPct val="150000"/>
              </a:lnSpc>
              <a:buSzPct val="100000"/>
              <a:buFont typeface="+mj-lt"/>
              <a:buAutoNum type="arabicParenR"/>
              <a:defRPr/>
            </a:pPr>
            <a:r>
              <a:rPr lang="en-US" sz="1800" dirty="0" smtClean="0"/>
              <a:t>Mandatory Post-Injury Drug Testing</a:t>
            </a:r>
          </a:p>
          <a:p>
            <a:pPr marL="857250" lvl="1" indent="-457200">
              <a:lnSpc>
                <a:spcPct val="150000"/>
              </a:lnSpc>
              <a:buSzPct val="100000"/>
              <a:buFont typeface="+mj-lt"/>
              <a:buAutoNum type="arabicParenR"/>
              <a:defRPr/>
            </a:pPr>
            <a:r>
              <a:rPr lang="en-US" sz="1800" dirty="0" smtClean="0"/>
              <a:t>Disciplining Employee For Reporting An On-The-Job Injury (Filing A W/C </a:t>
            </a:r>
            <a:r>
              <a:rPr lang="en-US" sz="1800" dirty="0"/>
              <a:t>C</a:t>
            </a:r>
            <a:r>
              <a:rPr lang="en-US" sz="1800" dirty="0" smtClean="0"/>
              <a:t>laim)</a:t>
            </a:r>
            <a:endParaRPr lang="en-US" sz="1800" dirty="0"/>
          </a:p>
          <a:p>
            <a:pPr marL="857250" lvl="1" indent="-457200">
              <a:lnSpc>
                <a:spcPct val="150000"/>
              </a:lnSpc>
              <a:buSzPct val="100000"/>
              <a:buFont typeface="+mj-lt"/>
              <a:buAutoNum type="arabicParenR"/>
              <a:defRPr/>
            </a:pPr>
            <a:r>
              <a:rPr lang="en-US" sz="1800" dirty="0" smtClean="0"/>
              <a:t>Disciplining Employee For Not Following The Rules For Reporting An On-The-Job Injury</a:t>
            </a:r>
          </a:p>
          <a:p>
            <a:pPr marL="857250" lvl="1" indent="-457200">
              <a:lnSpc>
                <a:spcPct val="150000"/>
              </a:lnSpc>
              <a:buSzPct val="100000"/>
              <a:buFont typeface="+mj-lt"/>
              <a:buAutoNum type="arabicParenR" startAt="4"/>
              <a:defRPr/>
            </a:pPr>
            <a:r>
              <a:rPr lang="en-US" sz="1800" dirty="0" smtClean="0"/>
              <a:t>Incentive Programs Tied Into Injury Reporting</a:t>
            </a:r>
          </a:p>
          <a:p>
            <a:pPr marL="857250" lvl="1" indent="-457200">
              <a:lnSpc>
                <a:spcPct val="150000"/>
              </a:lnSpc>
              <a:buSzPct val="100000"/>
              <a:buFont typeface="+mj-lt"/>
              <a:buAutoNum type="arabicParenR" startAt="4"/>
              <a:defRPr/>
            </a:pPr>
            <a:r>
              <a:rPr lang="en-US" sz="1800" dirty="0" smtClean="0"/>
              <a:t>Having Complex, Difficult To Understand Procedures For Employees To Follow To Report On-The-Job Injuries</a:t>
            </a:r>
          </a:p>
          <a:p>
            <a:pPr marL="857250" lvl="1" indent="-457200">
              <a:lnSpc>
                <a:spcPct val="150000"/>
              </a:lnSpc>
              <a:buSzPct val="100000"/>
              <a:buFont typeface="+mj-lt"/>
              <a:buAutoNum type="arabicParenR" startAt="4"/>
              <a:defRPr/>
            </a:pPr>
            <a:r>
              <a:rPr lang="en-US" sz="1800" dirty="0" smtClean="0"/>
              <a:t>Disciplining An Employee For A Safety Violation Which Resulted In An On-The-Job Injury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6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</a:t>
            </a:r>
            <a:br>
              <a:rPr lang="en-US" dirty="0" smtClean="0"/>
            </a:br>
            <a:r>
              <a:rPr lang="en-US" dirty="0" smtClean="0"/>
              <a:t>Anti-Retaliation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11(c) vs. 1904.35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11(c) Used To Be The Only Avenue For Retaliation Claim</a:t>
            </a:r>
          </a:p>
          <a:p>
            <a:r>
              <a:rPr lang="en-US" dirty="0" smtClean="0"/>
              <a:t>Now</a:t>
            </a:r>
            <a:r>
              <a:rPr lang="en-US" dirty="0"/>
              <a:t>, OSHA </a:t>
            </a:r>
            <a:r>
              <a:rPr lang="en-US" dirty="0" smtClean="0"/>
              <a:t>Can Actually Come Out And Cite You For This, Just Like Any Other Safety Violation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</a:t>
            </a:r>
            <a:br>
              <a:rPr lang="en-US" dirty="0" smtClean="0"/>
            </a:br>
            <a:r>
              <a:rPr lang="en-US" dirty="0" smtClean="0"/>
              <a:t>Respirable Crystalline Silica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505869"/>
            <a:ext cx="3619500" cy="2714625"/>
          </a:xfrm>
        </p:spPr>
      </p:pic>
    </p:spTree>
    <p:extLst>
      <p:ext uri="{BB962C8B-B14F-4D97-AF65-F5344CB8AC3E}">
        <p14:creationId xmlns:p14="http://schemas.microsoft.com/office/powerpoint/2010/main" val="14411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</a:t>
            </a:r>
            <a:r>
              <a:rPr lang="en-US" dirty="0" smtClean="0"/>
              <a:t>Silica </a:t>
            </a:r>
            <a:r>
              <a:rPr lang="en-US" sz="1800" b="0" dirty="0"/>
              <a:t>(continued)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90800"/>
            <a:ext cx="7924800" cy="2743200"/>
          </a:xfrm>
        </p:spPr>
        <p:txBody>
          <a:bodyPr numCol="2">
            <a:noAutofit/>
          </a:bodyPr>
          <a:lstStyle/>
          <a:p>
            <a:pPr lvl="1"/>
            <a:r>
              <a:rPr lang="en-US" sz="2800" dirty="0" smtClean="0"/>
              <a:t>Sand</a:t>
            </a:r>
            <a:endParaRPr lang="en-US" sz="2800" dirty="0"/>
          </a:p>
          <a:p>
            <a:pPr lvl="1"/>
            <a:r>
              <a:rPr lang="en-US" sz="2800" dirty="0" smtClean="0"/>
              <a:t>Stone (ex. Quartz)</a:t>
            </a:r>
          </a:p>
          <a:p>
            <a:pPr lvl="1"/>
            <a:r>
              <a:rPr lang="en-US" sz="2800" dirty="0" smtClean="0"/>
              <a:t>Concrete</a:t>
            </a:r>
          </a:p>
          <a:p>
            <a:pPr lvl="1"/>
            <a:r>
              <a:rPr lang="en-US" sz="2800" dirty="0" smtClean="0"/>
              <a:t>Mortar</a:t>
            </a:r>
          </a:p>
          <a:p>
            <a:pPr lvl="1"/>
            <a:r>
              <a:rPr lang="en-US" sz="2800" dirty="0" smtClean="0"/>
              <a:t>Glass</a:t>
            </a:r>
          </a:p>
          <a:p>
            <a:endParaRPr lang="en-US" dirty="0" smtClean="0"/>
          </a:p>
          <a:p>
            <a:pPr lvl="1"/>
            <a:r>
              <a:rPr lang="en-US" sz="2800" dirty="0" smtClean="0"/>
              <a:t>Bricks</a:t>
            </a:r>
            <a:endParaRPr lang="en-US" sz="2800" dirty="0"/>
          </a:p>
          <a:p>
            <a:pPr lvl="1"/>
            <a:r>
              <a:rPr lang="en-US" sz="2800" dirty="0"/>
              <a:t>Artificial stone</a:t>
            </a:r>
          </a:p>
          <a:p>
            <a:pPr lvl="1"/>
            <a:r>
              <a:rPr lang="en-US" sz="2800" dirty="0"/>
              <a:t>Industrial sand used in certain operations, such as foundry work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Examples: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Silica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3600" dirty="0"/>
              <a:t>Effective Date – June 23, </a:t>
            </a:r>
            <a:r>
              <a:rPr lang="en-US" sz="3600" dirty="0" smtClean="0"/>
              <a:t>2016</a:t>
            </a:r>
            <a:endParaRPr lang="en-US" sz="3600" dirty="0"/>
          </a:p>
          <a:p>
            <a:r>
              <a:rPr lang="en-US" sz="3600" dirty="0"/>
              <a:t>Enforcement </a:t>
            </a:r>
            <a:r>
              <a:rPr lang="en-US" sz="3600" dirty="0" smtClean="0"/>
              <a:t>Date:</a:t>
            </a:r>
            <a:endParaRPr lang="en-US" sz="3600" dirty="0"/>
          </a:p>
          <a:p>
            <a:pPr lvl="1"/>
            <a:r>
              <a:rPr lang="en-US" sz="3200" dirty="0" smtClean="0"/>
              <a:t>Construction industry: September 23, 2017</a:t>
            </a:r>
          </a:p>
          <a:p>
            <a:pPr lvl="1"/>
            <a:r>
              <a:rPr lang="en-US" sz="3200" dirty="0" smtClean="0"/>
              <a:t>General industry: June 23, 2018 (most provisions)</a:t>
            </a:r>
            <a:endParaRPr lang="en-US" sz="32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</a:t>
            </a:r>
            <a:r>
              <a:rPr lang="en-US" dirty="0" smtClean="0"/>
              <a:t>Silica </a:t>
            </a:r>
            <a:r>
              <a:rPr lang="en-US" sz="1800" b="0" dirty="0"/>
              <a:t>(continued)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146300" indent="0">
              <a:buNone/>
            </a:pPr>
            <a:endParaRPr lang="en-US" sz="2000" dirty="0" smtClean="0">
              <a:latin typeface="+mj-lt"/>
            </a:endParaRPr>
          </a:p>
          <a:p>
            <a:pPr marL="146300" indent="0">
              <a:buNone/>
            </a:pPr>
            <a:endParaRPr lang="en-US" sz="2000" dirty="0">
              <a:latin typeface="+mj-lt"/>
            </a:endParaRPr>
          </a:p>
          <a:p>
            <a:pPr marL="146300" indent="0">
              <a:buNone/>
            </a:pPr>
            <a:endParaRPr lang="en-US" sz="2000" dirty="0" smtClean="0">
              <a:latin typeface="+mj-lt"/>
            </a:endParaRPr>
          </a:p>
          <a:p>
            <a:pPr marL="146300" indent="0">
              <a:buNone/>
            </a:pPr>
            <a:r>
              <a:rPr lang="en-US" sz="2900" dirty="0" smtClean="0">
                <a:latin typeface="+mj-lt"/>
              </a:rPr>
              <a:t>New </a:t>
            </a:r>
            <a:r>
              <a:rPr lang="en-US" sz="2900" dirty="0">
                <a:latin typeface="+mj-lt"/>
              </a:rPr>
              <a:t>PEL 50 µg/m³</a:t>
            </a:r>
          </a:p>
          <a:p>
            <a:pPr marL="146300" indent="0">
              <a:buNone/>
            </a:pPr>
            <a:r>
              <a:rPr lang="en-US" sz="2000" dirty="0" smtClean="0">
                <a:latin typeface="+mj-lt"/>
              </a:rPr>
              <a:t>(</a:t>
            </a:r>
            <a:r>
              <a:rPr lang="en-US" sz="2000" dirty="0">
                <a:latin typeface="+mj-lt"/>
              </a:rPr>
              <a:t>this is about 20% of the old PEL)</a:t>
            </a:r>
          </a:p>
          <a:p>
            <a:pPr marL="146300" indent="0">
              <a:buNone/>
            </a:pPr>
            <a:endParaRPr lang="en-US" sz="2000" dirty="0">
              <a:latin typeface="+mj-lt"/>
            </a:endParaRPr>
          </a:p>
          <a:p>
            <a:pPr marL="146300" indent="0">
              <a:buNone/>
            </a:pPr>
            <a:r>
              <a:rPr lang="en-US" sz="2900" dirty="0">
                <a:latin typeface="+mj-lt"/>
              </a:rPr>
              <a:t>New Action </a:t>
            </a:r>
            <a:r>
              <a:rPr lang="en-US" sz="2900" dirty="0" smtClean="0">
                <a:latin typeface="+mj-lt"/>
              </a:rPr>
              <a:t>Level 25 </a:t>
            </a:r>
            <a:r>
              <a:rPr lang="en-US" sz="2900" dirty="0">
                <a:latin typeface="+mj-lt"/>
              </a:rPr>
              <a:t>µg/m³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pic>
        <p:nvPicPr>
          <p:cNvPr id="4" name="Picture 4" descr="Image result for silica dust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r="6393" b="4367"/>
          <a:stretch/>
        </p:blipFill>
        <p:spPr bwMode="auto">
          <a:xfrm>
            <a:off x="4953000" y="1628775"/>
            <a:ext cx="3667126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NORMAN THE </a:t>
            </a:r>
            <a:r>
              <a:rPr lang="en-US" dirty="0" smtClean="0"/>
              <a:t>NONPERFORMER</a:t>
            </a:r>
            <a:r>
              <a:rPr lang="en-US" sz="1800" b="0" dirty="0" smtClean="0"/>
              <a:t> (continued)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Jury Awards $31.2 Million To Wal-Mart Pharmacist In Her Action For Gender Discrimination</a:t>
            </a:r>
          </a:p>
          <a:p>
            <a:r>
              <a:rPr lang="en-US" dirty="0" smtClean="0"/>
              <a:t>$2.2 Million Verdict In Male Truck Driver’s Sexual &amp; Race Harassment Case (Including Damages Against Individual Supervisors)</a:t>
            </a:r>
          </a:p>
          <a:p>
            <a:r>
              <a:rPr lang="en-US" dirty="0" smtClean="0"/>
              <a:t>Court Upholds Jury Verdict Including $50,000 In Punitive Damages In “Instagram Planet Of The Apes” National Origin Discrimination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Silica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/>
          <a:lstStyle/>
          <a:p>
            <a:r>
              <a:rPr lang="en-US" sz="2900" dirty="0" smtClean="0"/>
              <a:t>If You Meet The Action Level (25µg/m³)</a:t>
            </a:r>
            <a:endParaRPr lang="en-US" sz="2900" dirty="0"/>
          </a:p>
          <a:p>
            <a:pPr lvl="1"/>
            <a:r>
              <a:rPr lang="en-US" sz="2500" dirty="0" smtClean="0"/>
              <a:t>Construction Industry </a:t>
            </a:r>
          </a:p>
          <a:p>
            <a:pPr lvl="2">
              <a:buFontTx/>
              <a:buChar char="-"/>
            </a:pPr>
            <a:r>
              <a:rPr lang="en-US" sz="2100" dirty="0" smtClean="0"/>
              <a:t>Use a control method recommended in Table 1 (easiest); OR</a:t>
            </a:r>
          </a:p>
          <a:p>
            <a:pPr lvl="3">
              <a:buFontTx/>
              <a:buChar char="-"/>
            </a:pPr>
            <a:r>
              <a:rPr lang="en-US" sz="1800" dirty="0" smtClean="0"/>
              <a:t>lists common construction tasks (ex. handheld power saws) and matches task with dust control methods, so you know exactly what you need to do to limit exposure  </a:t>
            </a:r>
          </a:p>
          <a:p>
            <a:pPr lvl="2">
              <a:buFontTx/>
              <a:buChar char="-"/>
            </a:pPr>
            <a:r>
              <a:rPr lang="en-US" sz="2100" dirty="0" smtClean="0"/>
              <a:t>Perform exposure air monitoring and protect workers exposed above the PEL (</a:t>
            </a:r>
            <a:r>
              <a:rPr lang="en-US" sz="2100" dirty="0"/>
              <a:t>50 </a:t>
            </a:r>
            <a:r>
              <a:rPr lang="en-US" sz="2100" dirty="0" smtClean="0"/>
              <a:t>µg/m³)</a:t>
            </a:r>
            <a:r>
              <a:rPr lang="en-US" sz="2100" dirty="0"/>
              <a:t> </a:t>
            </a:r>
            <a:r>
              <a:rPr lang="en-US" sz="2100" dirty="0" smtClean="0"/>
              <a:t>with dust controls and respirators</a:t>
            </a:r>
            <a:endParaRPr lang="en-US" sz="2100" dirty="0"/>
          </a:p>
          <a:p>
            <a:pPr lvl="1"/>
            <a:r>
              <a:rPr lang="en-US" sz="2500" dirty="0" smtClean="0"/>
              <a:t>General Industry </a:t>
            </a:r>
          </a:p>
          <a:p>
            <a:pPr lvl="2">
              <a:buFontTx/>
              <a:buChar char="-"/>
            </a:pPr>
            <a:r>
              <a:rPr lang="en-US" sz="2100" dirty="0" smtClean="0"/>
              <a:t>Table 1 does not apply</a:t>
            </a:r>
          </a:p>
          <a:p>
            <a:pPr lvl="2">
              <a:buFontTx/>
              <a:buChar char="-"/>
            </a:pPr>
            <a:r>
              <a:rPr lang="en-US" sz="2100" dirty="0"/>
              <a:t>Perform exposure air monitoring and protect workers exposed above the PEL with dust controls (first) and respirators (second)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  <a:p>
            <a:pPr marL="1463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20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Silica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944868" lvl="1" indent="-457200">
              <a:buSzPct val="100000"/>
            </a:pPr>
            <a:r>
              <a:rPr lang="en-US" sz="3200" dirty="0" smtClean="0"/>
              <a:t>Both Construction and General Industry:</a:t>
            </a:r>
          </a:p>
          <a:p>
            <a:pPr marL="1344918" lvl="2" indent="-457200">
              <a:buSzPct val="100000"/>
              <a:buFont typeface="Calibri" panose="020F0502020204030204" pitchFamily="34" charset="0"/>
              <a:buChar char="−"/>
            </a:pPr>
            <a:r>
              <a:rPr lang="en-US" sz="2800" dirty="0" smtClean="0"/>
              <a:t>Restrict housekeeping practices that expose workers to silica</a:t>
            </a:r>
          </a:p>
          <a:p>
            <a:pPr marL="1344918" lvl="2" indent="-457200">
              <a:buSzPct val="100000"/>
              <a:buFont typeface="Calibri" panose="020F0502020204030204" pitchFamily="34" charset="0"/>
              <a:buChar char="−"/>
            </a:pPr>
            <a:r>
              <a:rPr lang="en-US" sz="2800" dirty="0" smtClean="0"/>
              <a:t>Establish a written exposure control plan</a:t>
            </a:r>
          </a:p>
          <a:p>
            <a:pPr marL="1344918" lvl="2" indent="-457200">
              <a:buSzPct val="100000"/>
              <a:buFont typeface="Calibri" panose="020F0502020204030204" pitchFamily="34" charset="0"/>
              <a:buChar char="−"/>
            </a:pPr>
            <a:r>
              <a:rPr lang="en-US" sz="2800" dirty="0" smtClean="0"/>
              <a:t>Offer medical exams</a:t>
            </a:r>
          </a:p>
          <a:p>
            <a:pPr marL="1344918" lvl="2" indent="-457200">
              <a:buSzPct val="100000"/>
              <a:buFont typeface="Calibri" panose="020F0502020204030204" pitchFamily="34" charset="0"/>
              <a:buChar char="−"/>
            </a:pPr>
            <a:r>
              <a:rPr lang="en-US" sz="2800" dirty="0" smtClean="0"/>
              <a:t>Training</a:t>
            </a:r>
          </a:p>
          <a:p>
            <a:pPr marL="1344918" lvl="2" indent="-457200">
              <a:buSzPct val="100000"/>
              <a:buFont typeface="Calibri" panose="020F0502020204030204" pitchFamily="34" charset="0"/>
              <a:buChar char="−"/>
            </a:pPr>
            <a:r>
              <a:rPr lang="en-US" sz="2800" dirty="0" smtClean="0"/>
              <a:t>Recordkeeping</a:t>
            </a:r>
          </a:p>
        </p:txBody>
      </p:sp>
    </p:spTree>
    <p:extLst>
      <p:ext uri="{BB962C8B-B14F-4D97-AF65-F5344CB8AC3E}">
        <p14:creationId xmlns:p14="http://schemas.microsoft.com/office/powerpoint/2010/main" val="27425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Silica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Employee Training:  </a:t>
            </a:r>
          </a:p>
          <a:p>
            <a:pPr marL="146300" indent="0">
              <a:buNone/>
            </a:pPr>
            <a:endParaRPr lang="en-US" sz="800" dirty="0">
              <a:latin typeface="+mj-lt"/>
            </a:endParaRPr>
          </a:p>
          <a:p>
            <a:pPr marL="1097253" lvl="1" indent="-609585">
              <a:buFont typeface="+mj-lt"/>
              <a:buAutoNum type="arabicParenR"/>
            </a:pPr>
            <a:r>
              <a:rPr lang="en-US" sz="2500" dirty="0">
                <a:latin typeface="+mj-lt"/>
              </a:rPr>
              <a:t>Health hazards associated with exposure to respirable crystalline </a:t>
            </a:r>
            <a:r>
              <a:rPr lang="en-US" sz="2500" dirty="0" smtClean="0">
                <a:latin typeface="+mj-lt"/>
              </a:rPr>
              <a:t>silica</a:t>
            </a:r>
            <a:endParaRPr lang="en-US" sz="2500" dirty="0">
              <a:latin typeface="+mj-lt"/>
            </a:endParaRPr>
          </a:p>
          <a:p>
            <a:pPr marL="1097253" lvl="1" indent="-609585">
              <a:buFont typeface="+mj-lt"/>
              <a:buAutoNum type="arabicParenR"/>
            </a:pPr>
            <a:r>
              <a:rPr lang="en-US" sz="2500" dirty="0">
                <a:latin typeface="+mj-lt"/>
              </a:rPr>
              <a:t>Specific tasks in workplace that could result in </a:t>
            </a:r>
            <a:r>
              <a:rPr lang="en-US" sz="2500" dirty="0" smtClean="0">
                <a:latin typeface="+mj-lt"/>
              </a:rPr>
              <a:t>exposure</a:t>
            </a:r>
            <a:endParaRPr lang="en-US" sz="2500" dirty="0">
              <a:latin typeface="+mj-lt"/>
            </a:endParaRPr>
          </a:p>
          <a:p>
            <a:pPr marL="1097253" lvl="1" indent="-609585">
              <a:buFont typeface="+mj-lt"/>
              <a:buAutoNum type="arabicParenR"/>
            </a:pPr>
            <a:r>
              <a:rPr lang="en-US" sz="2500" dirty="0">
                <a:latin typeface="+mj-lt"/>
              </a:rPr>
              <a:t>Specific measures implemented by employer to protect employees from </a:t>
            </a:r>
            <a:r>
              <a:rPr lang="en-US" sz="2500" dirty="0" smtClean="0">
                <a:latin typeface="+mj-lt"/>
              </a:rPr>
              <a:t>exposure</a:t>
            </a:r>
            <a:endParaRPr lang="en-US" sz="2500" dirty="0">
              <a:latin typeface="+mj-lt"/>
            </a:endParaRPr>
          </a:p>
          <a:p>
            <a:pPr marL="1097253" lvl="1" indent="-609585">
              <a:buFont typeface="+mj-lt"/>
              <a:buAutoNum type="arabicParenR" startAt="4"/>
            </a:pPr>
            <a:r>
              <a:rPr lang="en-US" sz="2500" dirty="0" smtClean="0"/>
              <a:t>Contents </a:t>
            </a:r>
            <a:r>
              <a:rPr lang="en-US" sz="2500" dirty="0"/>
              <a:t>of </a:t>
            </a:r>
            <a:r>
              <a:rPr lang="en-US" sz="2500" dirty="0" smtClean="0"/>
              <a:t>the standard</a:t>
            </a:r>
            <a:endParaRPr lang="en-US" sz="2500" dirty="0"/>
          </a:p>
          <a:p>
            <a:pPr marL="1097253" lvl="1" indent="-609585">
              <a:buFont typeface="+mj-lt"/>
              <a:buAutoNum type="arabicParenR" startAt="4"/>
            </a:pPr>
            <a:r>
              <a:rPr lang="en-US" sz="2500" dirty="0" smtClean="0"/>
              <a:t>Purpose </a:t>
            </a:r>
            <a:r>
              <a:rPr lang="en-US" sz="2500" dirty="0"/>
              <a:t>and description of medical surveillance </a:t>
            </a:r>
            <a:r>
              <a:rPr lang="en-US" sz="2500" dirty="0" smtClean="0"/>
              <a:t>program</a:t>
            </a:r>
            <a:endParaRPr lang="en-US" sz="25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37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OSHA</a:t>
            </a:r>
            <a:br>
              <a:rPr lang="en-US" dirty="0"/>
            </a:br>
            <a:r>
              <a:rPr lang="en-US" dirty="0"/>
              <a:t>Respirable Crystalline </a:t>
            </a:r>
            <a:r>
              <a:rPr lang="en-US" dirty="0" smtClean="0"/>
              <a:t>Silica </a:t>
            </a:r>
            <a:r>
              <a:rPr lang="en-US" sz="1800" b="0" dirty="0"/>
              <a:t>(continued)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Recordkeeping:</a:t>
            </a:r>
          </a:p>
          <a:p>
            <a:pPr marL="0" indent="0">
              <a:buNone/>
            </a:pPr>
            <a:endParaRPr lang="en-US" sz="800" dirty="0" smtClean="0"/>
          </a:p>
          <a:p>
            <a:pPr marL="755885" indent="-609585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dirty="0" smtClean="0"/>
              <a:t>Air </a:t>
            </a:r>
            <a:r>
              <a:rPr lang="en-US" dirty="0"/>
              <a:t>monitoring </a:t>
            </a:r>
            <a:r>
              <a:rPr lang="en-US" dirty="0" smtClean="0"/>
              <a:t>data</a:t>
            </a:r>
            <a:endParaRPr lang="en-US" dirty="0"/>
          </a:p>
          <a:p>
            <a:pPr marL="755885" indent="-609585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dirty="0"/>
              <a:t>All objective data relied on for </a:t>
            </a:r>
            <a:r>
              <a:rPr lang="en-US" dirty="0" smtClean="0"/>
              <a:t>compliance</a:t>
            </a:r>
            <a:endParaRPr lang="en-US" dirty="0"/>
          </a:p>
          <a:p>
            <a:pPr marL="755885" indent="-609585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dirty="0"/>
              <a:t>Medical </a:t>
            </a:r>
            <a:r>
              <a:rPr lang="en-US" dirty="0" smtClean="0"/>
              <a:t>surveillance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 </a:t>
            </a:r>
            <a:br>
              <a:rPr lang="en-US" dirty="0" smtClean="0"/>
            </a:br>
            <a:r>
              <a:rPr lang="en-US" dirty="0" smtClean="0"/>
              <a:t>Walking-Working Surfaces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657600" cy="3714454"/>
          </a:xfrm>
        </p:spPr>
      </p:pic>
    </p:spTree>
    <p:extLst>
      <p:ext uri="{BB962C8B-B14F-4D97-AF65-F5344CB8AC3E}">
        <p14:creationId xmlns:p14="http://schemas.microsoft.com/office/powerpoint/2010/main" val="19930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OSHA</a:t>
            </a:r>
            <a:br>
              <a:rPr lang="en-US" dirty="0" smtClean="0"/>
            </a:br>
            <a:r>
              <a:rPr lang="en-US" dirty="0" smtClean="0"/>
              <a:t>Walking-Working Surfaces </a:t>
            </a:r>
            <a:r>
              <a:rPr lang="en-US" sz="1800" b="0" dirty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lvl="0"/>
            <a:r>
              <a:rPr lang="en-US" sz="2800" dirty="0" smtClean="0"/>
              <a:t>New Standard For General Industry</a:t>
            </a:r>
          </a:p>
          <a:p>
            <a:pPr lvl="0"/>
            <a:r>
              <a:rPr lang="en-US" sz="2800" dirty="0" smtClean="0"/>
              <a:t>Effective January 17, 2017 (Most Provisions)</a:t>
            </a:r>
            <a:endParaRPr lang="en-US" sz="2800" dirty="0"/>
          </a:p>
          <a:p>
            <a:pPr lvl="0"/>
            <a:r>
              <a:rPr lang="en-US" sz="2800" dirty="0" smtClean="0"/>
              <a:t>OSHA Essentially Copied The Construction Standards For Walking And Working Surfaces Into The General Industry Standards</a:t>
            </a:r>
          </a:p>
          <a:p>
            <a:pPr lvl="0"/>
            <a:r>
              <a:rPr lang="en-US" sz="2800" dirty="0" smtClean="0"/>
              <a:t>Includes Standards For Fixed Ladders; Rope Descent Systems, Fall Protection, And Scaffolds</a:t>
            </a:r>
          </a:p>
          <a:p>
            <a:pPr lvl="0"/>
            <a:r>
              <a:rPr lang="en-US" sz="2800" dirty="0" smtClean="0"/>
              <a:t>Adopts And Incorporates The Construction Scaffold Standard (1926 Subpart L) By Reference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28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CHANGES TO OHIO WORKERS’ COMPENSATION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3600" dirty="0" smtClean="0"/>
              <a:t>Sub. H.B. 27 </a:t>
            </a:r>
            <a:endParaRPr lang="en-US" sz="3600" dirty="0"/>
          </a:p>
          <a:p>
            <a:r>
              <a:rPr lang="en-US" sz="3600" dirty="0" smtClean="0"/>
              <a:t>Effective 9/29/17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SUB. </a:t>
            </a:r>
            <a:r>
              <a:rPr lang="en-US" sz="4400" dirty="0"/>
              <a:t>H.B. 27 </a:t>
            </a:r>
            <a:br>
              <a:rPr lang="en-US" sz="4400" dirty="0"/>
            </a:br>
            <a:r>
              <a:rPr lang="en-US" sz="4400" dirty="0" smtClean="0"/>
              <a:t>Statute Of Limitations For Filing Claim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Now One Year From Date Of Injury</a:t>
            </a:r>
          </a:p>
          <a:p>
            <a:r>
              <a:rPr lang="en-US" sz="3600" dirty="0" smtClean="0"/>
              <a:t>Used To Be Two Years</a:t>
            </a:r>
          </a:p>
          <a:p>
            <a:r>
              <a:rPr lang="en-US" sz="3600" dirty="0" smtClean="0"/>
              <a:t>For Dates Of Injury 9/29/17 And After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68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SUB. </a:t>
            </a:r>
            <a:r>
              <a:rPr lang="en-US" dirty="0"/>
              <a:t>H.B. </a:t>
            </a:r>
            <a:r>
              <a:rPr lang="en-US" dirty="0" smtClean="0"/>
              <a:t>27</a:t>
            </a:r>
            <a:br>
              <a:rPr lang="en-US" dirty="0" smtClean="0"/>
            </a:br>
            <a:r>
              <a:rPr lang="en-US" dirty="0" smtClean="0"/>
              <a:t>Court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sz="3500" dirty="0" smtClean="0"/>
              <a:t>Previously:  60 Days To File A Court Appeal</a:t>
            </a:r>
          </a:p>
          <a:p>
            <a:r>
              <a:rPr lang="en-US" sz="3500" dirty="0" smtClean="0"/>
              <a:t>Deadline To Appeal Can Now Be Extended To 150 Days If </a:t>
            </a:r>
            <a:r>
              <a:rPr lang="en-US" sz="3500" u="sng" dirty="0" smtClean="0"/>
              <a:t>Either</a:t>
            </a:r>
            <a:r>
              <a:rPr lang="en-US" sz="3500" dirty="0" smtClean="0"/>
              <a:t> Claimant Or Employer Files A Notice Of Intent To Settle</a:t>
            </a:r>
          </a:p>
          <a:p>
            <a:r>
              <a:rPr lang="en-US" sz="3500" dirty="0" smtClean="0"/>
              <a:t>File Intent To Settle Within 30 Days</a:t>
            </a:r>
          </a:p>
          <a:p>
            <a:r>
              <a:rPr lang="en-US" sz="3500" dirty="0" smtClean="0"/>
              <a:t>Opposing Party Has 14 Days To Object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705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SUB. </a:t>
            </a:r>
            <a:r>
              <a:rPr lang="en-US" dirty="0"/>
              <a:t>H.B. 27 </a:t>
            </a:r>
            <a:br>
              <a:rPr lang="en-US" dirty="0"/>
            </a:br>
            <a:r>
              <a:rPr lang="en-US" dirty="0" smtClean="0"/>
              <a:t>Statutory Attorney’s Fees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3500" dirty="0" smtClean="0"/>
              <a:t>Fees Paid To Claimant’s Attorney If Claimant Wins Court Appeal</a:t>
            </a:r>
          </a:p>
          <a:p>
            <a:r>
              <a:rPr lang="en-US" sz="3500" dirty="0" smtClean="0"/>
              <a:t>Used To Be $4,200</a:t>
            </a:r>
          </a:p>
          <a:p>
            <a:r>
              <a:rPr lang="en-US" sz="3500" dirty="0" smtClean="0"/>
              <a:t>Increased To $5,000</a:t>
            </a:r>
          </a:p>
          <a:p>
            <a:r>
              <a:rPr lang="en-US" sz="3500" dirty="0" smtClean="0"/>
              <a:t>Paid By The Employer If The Employer Contested The Claimant’s Right To Participate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NORMAN THE </a:t>
            </a:r>
            <a:r>
              <a:rPr lang="en-US" sz="4400" dirty="0" smtClean="0"/>
              <a:t>NONPERFORMER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735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400" dirty="0" smtClean="0"/>
              <a:t>Utilize Progressive Discipline</a:t>
            </a:r>
          </a:p>
          <a:p>
            <a:pPr lvl="1"/>
            <a:r>
              <a:rPr lang="en-US" sz="3000" dirty="0" smtClean="0"/>
              <a:t>Include consequences “up to and including termination”</a:t>
            </a:r>
          </a:p>
          <a:p>
            <a:pPr lvl="1"/>
            <a:r>
              <a:rPr lang="en-US" sz="3000" dirty="0" smtClean="0"/>
              <a:t>Include specifics on poor performance</a:t>
            </a:r>
          </a:p>
          <a:p>
            <a:pPr lvl="1"/>
            <a:r>
              <a:rPr lang="en-US" sz="3000" dirty="0" smtClean="0"/>
              <a:t>Include general requirements to abide by all company policies and/or job description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/>
              <a:t>Challenge Supervisors</a:t>
            </a:r>
          </a:p>
          <a:p>
            <a:pPr lvl="1"/>
            <a:r>
              <a:rPr lang="en-US" sz="3000" dirty="0" smtClean="0"/>
              <a:t>Is there a “real” story</a:t>
            </a:r>
          </a:p>
        </p:txBody>
      </p:sp>
    </p:spTree>
    <p:extLst>
      <p:ext uri="{BB962C8B-B14F-4D97-AF65-F5344CB8AC3E}">
        <p14:creationId xmlns:p14="http://schemas.microsoft.com/office/powerpoint/2010/main" val="18159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SUB. H.B. 27 </a:t>
            </a:r>
            <a:br>
              <a:rPr lang="en-US" dirty="0" smtClean="0"/>
            </a:br>
            <a:r>
              <a:rPr lang="en-US" dirty="0" smtClean="0"/>
              <a:t>Handicap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3000" dirty="0" smtClean="0"/>
              <a:t>Handicap Reimbursement:  Portion Of Claim Costs Are Refunded To Employer’s Policy, If Claimant Suffers From Condition(s) Specified By Statute</a:t>
            </a:r>
          </a:p>
          <a:p>
            <a:r>
              <a:rPr lang="en-US" sz="3000" dirty="0" smtClean="0"/>
              <a:t>Ex. Epilepsy, Diabetes, Cardiac Disease, Arthritis, Etc.  </a:t>
            </a:r>
          </a:p>
          <a:p>
            <a:r>
              <a:rPr lang="en-US" sz="3000" dirty="0" smtClean="0"/>
              <a:t>Now, Settlements Treated As “Compensation”, And Handicap Reimbursement Will Be Applied To Settlement As Well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8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SUB. </a:t>
            </a:r>
            <a:r>
              <a:rPr lang="en-US" dirty="0"/>
              <a:t>H.B. 27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500" dirty="0" smtClean="0"/>
              <a:t>Drug Testing:  Threshold Values Of Controlled Substances Now Tied To Federal DOT Cutoff Concentration Levels (49 </a:t>
            </a:r>
            <a:r>
              <a:rPr lang="en-US" sz="2500" dirty="0"/>
              <a:t>C.F.R. </a:t>
            </a:r>
            <a:r>
              <a:rPr lang="en-US" sz="2500" dirty="0" smtClean="0"/>
              <a:t>40.87) </a:t>
            </a:r>
          </a:p>
          <a:p>
            <a:r>
              <a:rPr lang="en-US" sz="2500" dirty="0" smtClean="0"/>
              <a:t>BWC 90 Day Exam:  Employers Can Now Object To BWC’s Waiver Of The 90 Day Exam</a:t>
            </a:r>
          </a:p>
          <a:p>
            <a:r>
              <a:rPr lang="en-US" sz="2500" dirty="0" smtClean="0"/>
              <a:t>PPD Awards: BWC Will Dismiss A PPD </a:t>
            </a:r>
            <a:r>
              <a:rPr lang="en-US" sz="2500" dirty="0"/>
              <a:t>A</a:t>
            </a:r>
            <a:r>
              <a:rPr lang="en-US" sz="2500" dirty="0" smtClean="0"/>
              <a:t>pplication (Rather Than Suspend It), If Claimant No-Shows For Two Exams</a:t>
            </a:r>
          </a:p>
          <a:p>
            <a:r>
              <a:rPr lang="en-US" sz="2500" dirty="0" smtClean="0"/>
              <a:t>FWW</a:t>
            </a:r>
            <a:r>
              <a:rPr lang="en-US" sz="2500" dirty="0"/>
              <a:t>:  </a:t>
            </a:r>
            <a:r>
              <a:rPr lang="en-US" sz="2500" dirty="0" smtClean="0"/>
              <a:t>If Employee Eligible For Compensation But FWW Has Not Been Determined, Will Receive 33 1/3% Of Statewide AWW Until FWW Is Determined. Then Overpayment/Underpayment Will Be Assessed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711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219201"/>
            <a:ext cx="7467600" cy="2381250"/>
          </a:xfrm>
        </p:spPr>
        <p:txBody>
          <a:bodyPr>
            <a:noAutofit/>
          </a:bodyPr>
          <a:lstStyle/>
          <a:p>
            <a:r>
              <a:rPr lang="en-US" dirty="0" smtClean="0"/>
              <a:t>EMPLOYMENT LAW UPDATE IN AN EVER-CHANGING ENVIRONMENT</a:t>
            </a:r>
            <a:r>
              <a:rPr lang="en-US" dirty="0"/>
              <a:t/>
            </a:r>
            <a:br>
              <a:rPr lang="en-US" dirty="0"/>
            </a:br>
            <a:r>
              <a:rPr lang="en-US" sz="3800" b="0" i="1" dirty="0"/>
              <a:t>Tricks, Treats, or Grab Bag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Steve Watring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Board Certified Specialist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Labor and Employment Law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saw@amfdayton.com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(937) 223-6003</a:t>
            </a:r>
          </a:p>
          <a:p>
            <a:endParaRPr lang="en-US" dirty="0"/>
          </a:p>
        </p:txBody>
      </p:sp>
      <p:pic>
        <p:nvPicPr>
          <p:cNvPr id="7171" name="Picture 3" descr="C:\Users\jnt\AppData\Local\Microsoft\Windows\Temporary Internet Files\Content.IE5\3XUIDKVX\18733-attach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159000" cy="19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14" y="3429000"/>
            <a:ext cx="1394363" cy="20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086600" cy="1847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“Misinformation </a:t>
            </a:r>
            <a:r>
              <a:rPr lang="en-US" sz="3200" dirty="0"/>
              <a:t>followed us like a plague</a:t>
            </a:r>
          </a:p>
          <a:p>
            <a:pPr marL="0" indent="0">
              <a:buNone/>
            </a:pPr>
            <a:r>
              <a:rPr lang="en-US" sz="3200" dirty="0"/>
              <a:t>Nobody knew from time to time</a:t>
            </a:r>
          </a:p>
          <a:p>
            <a:pPr marL="0" indent="0">
              <a:buNone/>
            </a:pPr>
            <a:r>
              <a:rPr lang="en-US" sz="3200" dirty="0"/>
              <a:t>If the plans were </a:t>
            </a:r>
            <a:r>
              <a:rPr lang="en-US" sz="3200" dirty="0" smtClean="0"/>
              <a:t>changed.”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i="1" dirty="0"/>
              <a:t>Peace Like a River</a:t>
            </a:r>
            <a:r>
              <a:rPr lang="en-US" sz="3200" dirty="0"/>
              <a:t>, Paul Simon</a:t>
            </a:r>
          </a:p>
        </p:txBody>
      </p:sp>
      <p:pic>
        <p:nvPicPr>
          <p:cNvPr id="6" name="Picture 5" descr="Image result for paul simon album cov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743200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0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“This was not the plan!”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Lynn Rhinehart, General Counsel, AFL-CIO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b="1" dirty="0" smtClean="0"/>
              <a:t>NATIONAL LABOR RELATIONS BOARD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473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Way It Works</a:t>
            </a:r>
          </a:p>
          <a:p>
            <a:pPr lvl="1"/>
            <a:r>
              <a:rPr lang="en-US" sz="3200" dirty="0" smtClean="0"/>
              <a:t>5 </a:t>
            </a:r>
            <a:r>
              <a:rPr lang="en-US" sz="3200" dirty="0"/>
              <a:t>Board </a:t>
            </a:r>
            <a:r>
              <a:rPr lang="en-US" sz="3200" dirty="0" smtClean="0"/>
              <a:t>seats</a:t>
            </a:r>
          </a:p>
          <a:p>
            <a:pPr lvl="2"/>
            <a:r>
              <a:rPr lang="en-US" sz="2800" dirty="0" smtClean="0"/>
              <a:t>2 </a:t>
            </a:r>
            <a:r>
              <a:rPr lang="en-US" sz="2800" dirty="0"/>
              <a:t>appointees from opposing </a:t>
            </a:r>
            <a:r>
              <a:rPr lang="en-US" sz="2800" dirty="0" smtClean="0"/>
              <a:t>party</a:t>
            </a:r>
          </a:p>
          <a:p>
            <a:pPr lvl="2"/>
            <a:r>
              <a:rPr lang="en-US" sz="2800" dirty="0" smtClean="0"/>
              <a:t>3 </a:t>
            </a:r>
            <a:r>
              <a:rPr lang="en-US" sz="2800" dirty="0"/>
              <a:t>appointees from President’s </a:t>
            </a:r>
            <a:r>
              <a:rPr lang="en-US" sz="2800" dirty="0" smtClean="0"/>
              <a:t>party</a:t>
            </a:r>
          </a:p>
          <a:p>
            <a:pPr lvl="2"/>
            <a:r>
              <a:rPr lang="en-US" sz="2800" dirty="0" smtClean="0"/>
              <a:t>Chairman </a:t>
            </a:r>
            <a:r>
              <a:rPr lang="en-US" sz="2800" dirty="0"/>
              <a:t>decides what cases to take in what order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1 </a:t>
            </a:r>
            <a:r>
              <a:rPr lang="en-US" sz="3200" dirty="0"/>
              <a:t>General Counsel</a:t>
            </a:r>
          </a:p>
          <a:p>
            <a:pPr lvl="2"/>
            <a:r>
              <a:rPr lang="en-US" sz="2800" dirty="0"/>
              <a:t>Appointed from President’s party</a:t>
            </a:r>
          </a:p>
          <a:p>
            <a:pPr lvl="2"/>
            <a:r>
              <a:rPr lang="en-US" sz="2800" dirty="0"/>
              <a:t>Decides what cases to prosecute</a:t>
            </a:r>
          </a:p>
          <a:p>
            <a:pPr lvl="2"/>
            <a:r>
              <a:rPr lang="en-US" sz="2800" dirty="0"/>
              <a:t>Issues advice memoranda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lvl="1"/>
            <a:r>
              <a:rPr lang="en-US" sz="3200" dirty="0"/>
              <a:t>Vacancy upon term expiration/resignation</a:t>
            </a:r>
          </a:p>
          <a:p>
            <a:pPr lvl="1"/>
            <a:r>
              <a:rPr lang="en-US" sz="3200" dirty="0" smtClean="0"/>
              <a:t>Appointments </a:t>
            </a:r>
            <a:r>
              <a:rPr lang="en-US" sz="3200" dirty="0"/>
              <a:t>subject to Senate confirmation</a:t>
            </a:r>
          </a:p>
          <a:p>
            <a:pPr lvl="1"/>
            <a:r>
              <a:rPr lang="en-US" sz="3200" dirty="0" smtClean="0"/>
              <a:t>Most </a:t>
            </a:r>
            <a:r>
              <a:rPr lang="en-US" sz="3200" dirty="0"/>
              <a:t>decisions by 3 member panel</a:t>
            </a:r>
          </a:p>
          <a:p>
            <a:pPr lvl="1"/>
            <a:r>
              <a:rPr lang="en-US" sz="3200" dirty="0" smtClean="0"/>
              <a:t>Many </a:t>
            </a:r>
            <a:r>
              <a:rPr lang="en-US" sz="3200" dirty="0"/>
              <a:t>decisions of “Obama Board” 2-1</a:t>
            </a:r>
          </a:p>
          <a:p>
            <a:pPr lvl="1"/>
            <a:r>
              <a:rPr lang="en-US" sz="3200" dirty="0" smtClean="0"/>
              <a:t>Most </a:t>
            </a:r>
            <a:r>
              <a:rPr lang="en-US" sz="3200" dirty="0"/>
              <a:t>“law” by decision rather than regulation</a:t>
            </a:r>
          </a:p>
        </p:txBody>
      </p:sp>
    </p:spTree>
    <p:extLst>
      <p:ext uri="{BB962C8B-B14F-4D97-AF65-F5344CB8AC3E}">
        <p14:creationId xmlns:p14="http://schemas.microsoft.com/office/powerpoint/2010/main" val="7677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Where We Stand Today</a:t>
            </a:r>
          </a:p>
          <a:p>
            <a:pPr lvl="1"/>
            <a:r>
              <a:rPr lang="en-US" sz="3200" dirty="0" smtClean="0"/>
              <a:t>General </a:t>
            </a:r>
            <a:r>
              <a:rPr lang="en-US" sz="3200" dirty="0"/>
              <a:t>Counsel change expected November </a:t>
            </a:r>
            <a:r>
              <a:rPr lang="en-US" sz="3200" dirty="0" smtClean="0"/>
              <a:t>4</a:t>
            </a:r>
          </a:p>
          <a:p>
            <a:pPr lvl="1"/>
            <a:r>
              <a:rPr lang="en-US" sz="3200" dirty="0" smtClean="0"/>
              <a:t>Full </a:t>
            </a:r>
            <a:r>
              <a:rPr lang="en-US" sz="3200" dirty="0"/>
              <a:t>“Trump Board” now in </a:t>
            </a:r>
            <a:r>
              <a:rPr lang="en-US" sz="3200" dirty="0" smtClean="0"/>
              <a:t>place</a:t>
            </a:r>
          </a:p>
          <a:p>
            <a:pPr lvl="2"/>
            <a:r>
              <a:rPr lang="en-US" sz="2800" dirty="0" smtClean="0"/>
              <a:t>The </a:t>
            </a:r>
            <a:r>
              <a:rPr lang="en-US" sz="2800" dirty="0"/>
              <a:t>minority has now become the majority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NORMAN THE NONPERFORMER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Tricks of the Trade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sz="3500" dirty="0"/>
              <a:t>Do Not Pass Up Windows Of Opportunity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3500" dirty="0"/>
              <a:t>Provide Norman </a:t>
            </a:r>
            <a:r>
              <a:rPr lang="en-US" sz="3500" dirty="0" smtClean="0"/>
              <a:t>The Opportunity </a:t>
            </a:r>
            <a:r>
              <a:rPr lang="en-US" sz="3500" dirty="0"/>
              <a:t>To </a:t>
            </a:r>
            <a:r>
              <a:rPr lang="en-US" sz="3500" dirty="0" smtClean="0"/>
              <a:t>Explain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sz="3500" dirty="0"/>
              <a:t>Consider Proper Person To Make The   Decision To Terminate</a:t>
            </a:r>
          </a:p>
          <a:p>
            <a:pPr lvl="1"/>
            <a:r>
              <a:rPr lang="en-US" sz="3100" dirty="0"/>
              <a:t>Previous inappropriate/discriminatory statements</a:t>
            </a:r>
          </a:p>
          <a:p>
            <a:pPr lvl="1"/>
            <a:r>
              <a:rPr lang="en-US" sz="3100" dirty="0"/>
              <a:t>Same actor inference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3600" dirty="0" smtClean="0"/>
              <a:t>What To Expect – Back To The Past</a:t>
            </a:r>
          </a:p>
          <a:p>
            <a:pPr lvl="1"/>
            <a:r>
              <a:rPr lang="en-US" sz="3200" dirty="0" smtClean="0"/>
              <a:t>Sweeping changes over last </a:t>
            </a:r>
            <a:r>
              <a:rPr lang="en-US" sz="3200" dirty="0"/>
              <a:t>nine </a:t>
            </a:r>
            <a:r>
              <a:rPr lang="en-US" sz="3200" dirty="0" smtClean="0"/>
              <a:t>years</a:t>
            </a:r>
          </a:p>
          <a:p>
            <a:pPr lvl="1"/>
            <a:r>
              <a:rPr lang="en-US" sz="3200" dirty="0" smtClean="0"/>
              <a:t>Sweeping </a:t>
            </a:r>
            <a:r>
              <a:rPr lang="en-US" sz="3200" dirty="0"/>
              <a:t>reversal of course expected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3600" dirty="0" smtClean="0"/>
              <a:t>Key Changes Expected Soon</a:t>
            </a:r>
          </a:p>
          <a:p>
            <a:pPr lvl="1"/>
            <a:r>
              <a:rPr lang="en-US" sz="3200" dirty="0" smtClean="0"/>
              <a:t>Employment policies/handbooks/discipline</a:t>
            </a:r>
          </a:p>
          <a:p>
            <a:pPr lvl="2"/>
            <a:r>
              <a:rPr lang="en-US" sz="2800" dirty="0" smtClean="0"/>
              <a:t>Confidentiality </a:t>
            </a:r>
            <a:r>
              <a:rPr lang="en-US" sz="2800" dirty="0"/>
              <a:t>of </a:t>
            </a:r>
            <a:r>
              <a:rPr lang="en-US" sz="2800" dirty="0" smtClean="0"/>
              <a:t>information</a:t>
            </a:r>
          </a:p>
          <a:p>
            <a:pPr lvl="2"/>
            <a:r>
              <a:rPr lang="en-US" sz="2800" dirty="0" smtClean="0"/>
              <a:t>Confidentiality </a:t>
            </a:r>
            <a:r>
              <a:rPr lang="en-US" sz="2800" dirty="0"/>
              <a:t>of </a:t>
            </a:r>
            <a:r>
              <a:rPr lang="en-US" sz="2800" dirty="0" smtClean="0"/>
              <a:t>investigations</a:t>
            </a:r>
          </a:p>
          <a:p>
            <a:pPr lvl="2"/>
            <a:r>
              <a:rPr lang="en-US" sz="2800" dirty="0" smtClean="0"/>
              <a:t>Employee </a:t>
            </a:r>
            <a:r>
              <a:rPr lang="en-US" sz="2800" dirty="0"/>
              <a:t>statements on social </a:t>
            </a:r>
            <a:r>
              <a:rPr lang="en-US" sz="2800" dirty="0" smtClean="0"/>
              <a:t>media/internet</a:t>
            </a:r>
          </a:p>
          <a:p>
            <a:pPr lvl="2"/>
            <a:r>
              <a:rPr lang="en-US" sz="2800" dirty="0" smtClean="0"/>
              <a:t>Insubordinate </a:t>
            </a:r>
            <a:r>
              <a:rPr lang="en-US" sz="2800" dirty="0"/>
              <a:t>and disrespectful </a:t>
            </a:r>
            <a:r>
              <a:rPr lang="en-US" sz="2800" dirty="0" smtClean="0"/>
              <a:t>statements</a:t>
            </a:r>
          </a:p>
          <a:p>
            <a:pPr lvl="2"/>
            <a:r>
              <a:rPr lang="en-US" sz="2800" dirty="0" smtClean="0"/>
              <a:t>Disparaging </a:t>
            </a:r>
            <a:r>
              <a:rPr lang="en-US" sz="2800" dirty="0"/>
              <a:t>statements to </a:t>
            </a:r>
            <a:r>
              <a:rPr lang="en-US" sz="2800" dirty="0" smtClean="0"/>
              <a:t>customers</a:t>
            </a:r>
          </a:p>
          <a:p>
            <a:pPr lvl="2"/>
            <a:r>
              <a:rPr lang="en-US" sz="2800" dirty="0" smtClean="0"/>
              <a:t>Discriminatory </a:t>
            </a:r>
            <a:r>
              <a:rPr lang="en-US" sz="2800" dirty="0"/>
              <a:t>and harassing behavior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Key Changes Expected Soon </a:t>
            </a:r>
            <a:r>
              <a:rPr lang="en-US" sz="1000" dirty="0" smtClean="0"/>
              <a:t>(continued)</a:t>
            </a:r>
          </a:p>
          <a:p>
            <a:pPr lvl="1"/>
            <a:r>
              <a:rPr lang="en-US" sz="3200" dirty="0" smtClean="0"/>
              <a:t>Use </a:t>
            </a:r>
            <a:r>
              <a:rPr lang="en-US" sz="3200" dirty="0"/>
              <a:t>of employer email system for protected concerted activity</a:t>
            </a:r>
          </a:p>
          <a:p>
            <a:pPr lvl="1"/>
            <a:r>
              <a:rPr lang="en-US" sz="3200" dirty="0" smtClean="0"/>
              <a:t>In-store </a:t>
            </a:r>
            <a:r>
              <a:rPr lang="en-US" sz="3200" dirty="0"/>
              <a:t>picketing in front of customers</a:t>
            </a:r>
          </a:p>
          <a:p>
            <a:pPr lvl="1"/>
            <a:r>
              <a:rPr lang="en-US" sz="3200" dirty="0" smtClean="0"/>
              <a:t>Joint </a:t>
            </a:r>
            <a:r>
              <a:rPr lang="en-US" sz="3200" dirty="0"/>
              <a:t>employer-direct control or potential control</a:t>
            </a:r>
          </a:p>
          <a:p>
            <a:pPr lvl="1"/>
            <a:r>
              <a:rPr lang="en-US" sz="3200" dirty="0" smtClean="0"/>
              <a:t>Erosion </a:t>
            </a:r>
            <a:r>
              <a:rPr lang="en-US" sz="3200" dirty="0"/>
              <a:t>of management rights clauses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Key Changes Expected Later</a:t>
            </a:r>
          </a:p>
          <a:p>
            <a:pPr lvl="1"/>
            <a:r>
              <a:rPr lang="en-US" sz="3200" dirty="0" smtClean="0"/>
              <a:t>Ambush elections</a:t>
            </a:r>
          </a:p>
          <a:p>
            <a:r>
              <a:rPr lang="en-US" sz="3600" dirty="0" smtClean="0"/>
              <a:t>The Dallas Cowboys</a:t>
            </a:r>
          </a:p>
          <a:p>
            <a:pPr lvl="1"/>
            <a:r>
              <a:rPr lang="en-US" sz="3200" dirty="0" smtClean="0"/>
              <a:t>Is kneeling protected concerted activity?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NATIONAL LABOR RELATIONS BOARD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(continued)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00601" cy="419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To Do Now</a:t>
            </a:r>
          </a:p>
          <a:p>
            <a:pPr lvl="1"/>
            <a:r>
              <a:rPr lang="en-US" sz="3000" dirty="0" smtClean="0"/>
              <a:t>Stay </a:t>
            </a:r>
            <a:r>
              <a:rPr lang="en-US" sz="3000" dirty="0"/>
              <a:t>the course on </a:t>
            </a:r>
            <a:r>
              <a:rPr lang="en-US" sz="3000" dirty="0" smtClean="0"/>
              <a:t>policies</a:t>
            </a:r>
          </a:p>
          <a:p>
            <a:pPr lvl="1"/>
            <a:r>
              <a:rPr lang="en-US" sz="3000" dirty="0" smtClean="0"/>
              <a:t>Be </a:t>
            </a:r>
            <a:r>
              <a:rPr lang="en-US" sz="3000" dirty="0"/>
              <a:t>cautious on </a:t>
            </a:r>
            <a:r>
              <a:rPr lang="en-US" sz="3000" dirty="0" smtClean="0"/>
              <a:t>discipline</a:t>
            </a:r>
          </a:p>
          <a:p>
            <a:pPr lvl="1"/>
            <a:r>
              <a:rPr lang="en-US" sz="3000" dirty="0" smtClean="0"/>
              <a:t>Don’t </a:t>
            </a:r>
            <a:r>
              <a:rPr lang="en-US" sz="3000" dirty="0"/>
              <a:t>be the next lead </a:t>
            </a:r>
            <a:r>
              <a:rPr lang="en-US" sz="3000" dirty="0" smtClean="0"/>
              <a:t>case</a:t>
            </a:r>
          </a:p>
          <a:p>
            <a:pPr lvl="1"/>
            <a:r>
              <a:rPr lang="en-US" sz="3000" dirty="0" smtClean="0"/>
              <a:t>PIONEERS TAKE THE ARROWS!</a:t>
            </a:r>
            <a:endParaRPr lang="en-US" sz="3000" dirty="0"/>
          </a:p>
          <a:p>
            <a:pPr lvl="1"/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r="4321" b="2439"/>
          <a:stretch/>
        </p:blipFill>
        <p:spPr bwMode="auto">
          <a:xfrm>
            <a:off x="5410200" y="1371600"/>
            <a:ext cx="24955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b="1" dirty="0" smtClean="0"/>
              <a:t>DEPARTMENT </a:t>
            </a:r>
          </a:p>
          <a:p>
            <a:pPr marL="0" indent="0" algn="ctr">
              <a:buNone/>
            </a:pPr>
            <a:r>
              <a:rPr lang="en-US" sz="8000" b="1" dirty="0" smtClean="0"/>
              <a:t>OF LABOR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476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3600" dirty="0" smtClean="0"/>
              <a:t>The Way It Works</a:t>
            </a:r>
          </a:p>
          <a:p>
            <a:pPr lvl="1"/>
            <a:r>
              <a:rPr lang="en-US" sz="3200" dirty="0" smtClean="0"/>
              <a:t>President </a:t>
            </a:r>
            <a:r>
              <a:rPr lang="en-US" sz="3200" dirty="0"/>
              <a:t>appoints top </a:t>
            </a:r>
            <a:r>
              <a:rPr lang="en-US" sz="3200" dirty="0" smtClean="0"/>
              <a:t>positions</a:t>
            </a:r>
          </a:p>
          <a:p>
            <a:pPr lvl="2"/>
            <a:r>
              <a:rPr lang="en-US" sz="2800" dirty="0" smtClean="0"/>
              <a:t>Secretary </a:t>
            </a:r>
            <a:r>
              <a:rPr lang="en-US" sz="2800" dirty="0"/>
              <a:t>of </a:t>
            </a:r>
            <a:r>
              <a:rPr lang="en-US" sz="2800" dirty="0" smtClean="0"/>
              <a:t>Labor</a:t>
            </a:r>
          </a:p>
          <a:p>
            <a:pPr lvl="2"/>
            <a:r>
              <a:rPr lang="en-US" sz="2800" dirty="0" smtClean="0"/>
              <a:t>Deputy Secretary</a:t>
            </a:r>
          </a:p>
          <a:p>
            <a:pPr lvl="2"/>
            <a:r>
              <a:rPr lang="en-US" sz="2800" dirty="0" smtClean="0"/>
              <a:t>Wage </a:t>
            </a:r>
            <a:r>
              <a:rPr lang="en-US" sz="2800" dirty="0"/>
              <a:t>and Hour </a:t>
            </a:r>
            <a:r>
              <a:rPr lang="en-US" sz="2800" dirty="0" smtClean="0"/>
              <a:t>Administrator</a:t>
            </a:r>
          </a:p>
          <a:p>
            <a:pPr lvl="2"/>
            <a:r>
              <a:rPr lang="en-US" sz="2800" dirty="0" smtClean="0"/>
              <a:t>Numerous </a:t>
            </a:r>
            <a:r>
              <a:rPr lang="en-US" sz="2800" dirty="0"/>
              <a:t>Assistant Secretaries/Others</a:t>
            </a:r>
          </a:p>
          <a:p>
            <a:pPr lvl="1"/>
            <a:r>
              <a:rPr lang="en-US" sz="3200" dirty="0" smtClean="0"/>
              <a:t>Almost </a:t>
            </a:r>
            <a:r>
              <a:rPr lang="en-US" sz="3200" dirty="0"/>
              <a:t>always from President’s party</a:t>
            </a:r>
          </a:p>
          <a:p>
            <a:pPr lvl="1"/>
            <a:r>
              <a:rPr lang="en-US" sz="3200" dirty="0" smtClean="0"/>
              <a:t>Appointments </a:t>
            </a:r>
            <a:r>
              <a:rPr lang="en-US" sz="3200" dirty="0"/>
              <a:t>subject to Senate confirmation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Where We Stand Today</a:t>
            </a:r>
          </a:p>
          <a:p>
            <a:pPr lvl="1"/>
            <a:r>
              <a:rPr lang="en-US" sz="3200" dirty="0" smtClean="0"/>
              <a:t>Trump’s </a:t>
            </a:r>
            <a:r>
              <a:rPr lang="en-US" sz="3200" dirty="0"/>
              <a:t>Secretary of Labor confirmed</a:t>
            </a:r>
          </a:p>
          <a:p>
            <a:pPr lvl="1"/>
            <a:r>
              <a:rPr lang="en-US" sz="3200" dirty="0" smtClean="0"/>
              <a:t>That’s </a:t>
            </a:r>
            <a:r>
              <a:rPr lang="en-US" sz="3200" dirty="0"/>
              <a:t>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To Expect – Back To The Drawing Board</a:t>
            </a:r>
          </a:p>
        </p:txBody>
      </p:sp>
    </p:spTree>
    <p:extLst>
      <p:ext uri="{BB962C8B-B14F-4D97-AF65-F5344CB8AC3E}">
        <p14:creationId xmlns:p14="http://schemas.microsoft.com/office/powerpoint/2010/main" val="10516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 smtClean="0"/>
              <a:t>New Salary Test for Exempt Employees</a:t>
            </a:r>
          </a:p>
          <a:p>
            <a:pPr lvl="2"/>
            <a:r>
              <a:rPr lang="en-US" sz="3200" dirty="0" smtClean="0"/>
              <a:t>Change </a:t>
            </a:r>
            <a:r>
              <a:rPr lang="en-US" sz="3200" dirty="0"/>
              <a:t>from $455 a week to $913 a </a:t>
            </a:r>
            <a:r>
              <a:rPr lang="en-US" sz="3200" dirty="0" smtClean="0"/>
              <a:t>week</a:t>
            </a:r>
          </a:p>
          <a:p>
            <a:pPr lvl="2"/>
            <a:r>
              <a:rPr lang="en-US" sz="3200" dirty="0" smtClean="0"/>
              <a:t>Court </a:t>
            </a:r>
            <a:r>
              <a:rPr lang="en-US" sz="3200" dirty="0"/>
              <a:t>enjoins before takes </a:t>
            </a:r>
            <a:r>
              <a:rPr lang="en-US" sz="3200" dirty="0" smtClean="0"/>
              <a:t>effect</a:t>
            </a:r>
          </a:p>
          <a:p>
            <a:pPr lvl="2"/>
            <a:r>
              <a:rPr lang="en-US" sz="3200" dirty="0" smtClean="0"/>
              <a:t>Election </a:t>
            </a:r>
            <a:r>
              <a:rPr lang="en-US" sz="3200" dirty="0"/>
              <a:t>of Trump places in </a:t>
            </a:r>
            <a:r>
              <a:rPr lang="en-US" sz="3200" dirty="0" smtClean="0"/>
              <a:t>limbo</a:t>
            </a:r>
          </a:p>
          <a:p>
            <a:pPr lvl="2"/>
            <a:r>
              <a:rPr lang="en-US" sz="3200" dirty="0" smtClean="0"/>
              <a:t>Regulation being revisited</a:t>
            </a:r>
          </a:p>
          <a:p>
            <a:pPr lvl="2"/>
            <a:r>
              <a:rPr lang="en-US" sz="3200" dirty="0" smtClean="0"/>
              <a:t>New compromise regulation likely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14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0366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NORMAN THE NONPERFORMER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Tricks of the Trade </a:t>
            </a:r>
            <a:r>
              <a:rPr lang="en-US" sz="2000" b="0" dirty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US" sz="3600" dirty="0" smtClean="0"/>
              <a:t>Document Decision In Deferred Terminations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3600" dirty="0" smtClean="0"/>
              <a:t>Consider Timing And Manner Of Termination 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3600" dirty="0" smtClean="0"/>
              <a:t>Offer Option To Resign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3600" dirty="0" smtClean="0"/>
              <a:t>Consider Use Of Severance Agreements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DEPARTMENT OF LABOR </a:t>
            </a:r>
            <a:r>
              <a:rPr lang="en-US" sz="2000" b="0" dirty="0" smtClean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 smtClean="0"/>
              <a:t>New Salary Test for Exempt Employees </a:t>
            </a:r>
            <a:r>
              <a:rPr lang="en-US" sz="1000" dirty="0" smtClean="0"/>
              <a:t>(continued)</a:t>
            </a:r>
          </a:p>
          <a:p>
            <a:pPr lvl="2"/>
            <a:r>
              <a:rPr lang="en-US" sz="3200" dirty="0" smtClean="0"/>
              <a:t>What to do now</a:t>
            </a:r>
          </a:p>
          <a:p>
            <a:pPr lvl="3"/>
            <a:r>
              <a:rPr lang="en-US" sz="2800" dirty="0" smtClean="0"/>
              <a:t>Current employees</a:t>
            </a:r>
          </a:p>
          <a:p>
            <a:pPr lvl="4"/>
            <a:r>
              <a:rPr lang="en-US" sz="2400" dirty="0" smtClean="0"/>
              <a:t>Stay the course</a:t>
            </a:r>
          </a:p>
          <a:p>
            <a:pPr lvl="3"/>
            <a:r>
              <a:rPr lang="en-US" sz="2800" dirty="0" smtClean="0"/>
              <a:t>New hires – less than $913 weekly</a:t>
            </a:r>
          </a:p>
          <a:p>
            <a:pPr lvl="4"/>
            <a:r>
              <a:rPr lang="en-US" sz="2400" dirty="0" smtClean="0"/>
              <a:t>Pay hourly or</a:t>
            </a:r>
          </a:p>
          <a:p>
            <a:pPr lvl="4"/>
            <a:r>
              <a:rPr lang="en-US" sz="2400" dirty="0" smtClean="0"/>
              <a:t>Plan for possible conversion to hourly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LABOR</a:t>
            </a:r>
            <a:r>
              <a:rPr lang="en-US" b="0" dirty="0"/>
              <a:t> </a:t>
            </a:r>
            <a:r>
              <a:rPr lang="en-US" sz="1800" b="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OSHA: </a:t>
            </a:r>
            <a:r>
              <a:rPr lang="en-US" sz="3600" dirty="0" smtClean="0"/>
              <a:t>Post Accident Drug Testing As Illegal Retaliation For Reporting Injury Or Illness</a:t>
            </a:r>
          </a:p>
          <a:p>
            <a:r>
              <a:rPr lang="en-US" sz="3600" dirty="0" smtClean="0"/>
              <a:t>Question:</a:t>
            </a:r>
          </a:p>
          <a:p>
            <a:pPr lvl="1"/>
            <a:r>
              <a:rPr lang="en-US" sz="3200" dirty="0" smtClean="0"/>
              <a:t>May </a:t>
            </a:r>
            <a:r>
              <a:rPr lang="en-US" sz="3200" dirty="0"/>
              <a:t>an employer require post-incident drug testing for an employee who reports a workplace injury or illness?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LABOR</a:t>
            </a:r>
            <a:r>
              <a:rPr lang="en-US" b="0" dirty="0"/>
              <a:t> </a:t>
            </a:r>
            <a:r>
              <a:rPr lang="en-US" sz="1800" b="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3400" dirty="0"/>
              <a:t>Answer (or why people HATE lawyers</a:t>
            </a:r>
            <a:r>
              <a:rPr lang="en-US" sz="3400" dirty="0" smtClean="0"/>
              <a:t>):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rule does not prohibit drug testing of employees. It only prohibits employers from using drug testing, or the threat of drug testing, as a form of retaliation against employees who report injuries or illnesses. If an employer conducts drug testing to comply with the requirements of a state or federal law or regulation, the employer's motive would not be retaliatory and this rule would not prohibit such testing.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LABOR</a:t>
            </a:r>
            <a:r>
              <a:rPr lang="en-US" b="0" dirty="0"/>
              <a:t> </a:t>
            </a:r>
            <a:r>
              <a:rPr lang="en-US" sz="1800" b="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/>
          <a:lstStyle/>
          <a:p>
            <a:r>
              <a:rPr lang="en-US" sz="3600" dirty="0" smtClean="0"/>
              <a:t>What To Do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possible, bolster post-accident drug testing with reasonable </a:t>
            </a:r>
            <a:r>
              <a:rPr lang="en-US" sz="3200" dirty="0" smtClean="0"/>
              <a:t>suspicion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not possible, balance risk-reward of </a:t>
            </a:r>
            <a:r>
              <a:rPr lang="en-US" sz="3200" dirty="0" smtClean="0"/>
              <a:t>testing</a:t>
            </a:r>
          </a:p>
          <a:p>
            <a:pPr lvl="1"/>
            <a:r>
              <a:rPr lang="en-US" sz="3200" dirty="0" smtClean="0"/>
              <a:t>Remember</a:t>
            </a:r>
          </a:p>
          <a:p>
            <a:pPr lvl="2"/>
            <a:r>
              <a:rPr lang="en-US" sz="2800" dirty="0"/>
              <a:t>E</a:t>
            </a:r>
            <a:r>
              <a:rPr lang="en-US" sz="2800" dirty="0" smtClean="0"/>
              <a:t>mployee </a:t>
            </a:r>
            <a:r>
              <a:rPr lang="en-US" sz="2800" dirty="0"/>
              <a:t>that complains will have tested </a:t>
            </a:r>
            <a:r>
              <a:rPr lang="en-US" sz="2800" dirty="0" smtClean="0"/>
              <a:t>positive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ositive </a:t>
            </a:r>
            <a:r>
              <a:rPr lang="en-US" sz="2800" dirty="0"/>
              <a:t>test validates questionable reasonable suspicion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3600" dirty="0" smtClean="0"/>
              <a:t>What To Expect – Stick A Fork In It</a:t>
            </a:r>
          </a:p>
          <a:p>
            <a:pPr lvl="1"/>
            <a:r>
              <a:rPr lang="en-US" sz="3200" dirty="0" smtClean="0"/>
              <a:t>DoL Union-Aversion Persuader Rules</a:t>
            </a:r>
          </a:p>
          <a:p>
            <a:pPr lvl="1"/>
            <a:r>
              <a:rPr lang="en-US" sz="3200" dirty="0" smtClean="0"/>
              <a:t>DoL </a:t>
            </a:r>
            <a:r>
              <a:rPr lang="en-US" sz="3200" dirty="0"/>
              <a:t>wage-hour interpretation expanding joint employer </a:t>
            </a:r>
            <a:r>
              <a:rPr lang="en-US" sz="3200" dirty="0" smtClean="0"/>
              <a:t>definition</a:t>
            </a:r>
          </a:p>
          <a:p>
            <a:pPr lvl="1"/>
            <a:r>
              <a:rPr lang="en-US" sz="3200" dirty="0" smtClean="0"/>
              <a:t>DoL </a:t>
            </a:r>
            <a:r>
              <a:rPr lang="en-US" sz="3200" dirty="0"/>
              <a:t>wage-hour interpretation restricting independent contractor </a:t>
            </a:r>
            <a:r>
              <a:rPr lang="en-US" sz="3200" dirty="0" smtClean="0"/>
              <a:t>use</a:t>
            </a:r>
          </a:p>
          <a:p>
            <a:pPr lvl="1"/>
            <a:r>
              <a:rPr lang="en-US" sz="3200" dirty="0" smtClean="0"/>
              <a:t>Fair </a:t>
            </a:r>
            <a:r>
              <a:rPr lang="en-US" sz="3200" dirty="0"/>
              <a:t>Pay and Safe Work Places Executive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To Expect – Alive For Now?</a:t>
            </a:r>
          </a:p>
          <a:p>
            <a:pPr lvl="1"/>
            <a:r>
              <a:rPr lang="en-US" sz="3200" dirty="0" smtClean="0"/>
              <a:t>Federal contractors</a:t>
            </a:r>
          </a:p>
          <a:p>
            <a:pPr lvl="2"/>
            <a:r>
              <a:rPr lang="en-US" sz="2800" dirty="0" smtClean="0"/>
              <a:t>$</a:t>
            </a:r>
            <a:r>
              <a:rPr lang="en-US" sz="2800" dirty="0"/>
              <a:t>10.10 minimum </a:t>
            </a:r>
            <a:r>
              <a:rPr lang="en-US" sz="2800" dirty="0" smtClean="0"/>
              <a:t>wage</a:t>
            </a:r>
          </a:p>
          <a:p>
            <a:pPr lvl="2"/>
            <a:r>
              <a:rPr lang="en-US" sz="2800" dirty="0" smtClean="0"/>
              <a:t>Mandatory </a:t>
            </a:r>
            <a:r>
              <a:rPr lang="en-US" sz="2800" dirty="0"/>
              <a:t>paid sick </a:t>
            </a:r>
            <a:r>
              <a:rPr lang="en-US" sz="2800" dirty="0" smtClean="0"/>
              <a:t>leave</a:t>
            </a:r>
          </a:p>
          <a:p>
            <a:pPr lvl="2"/>
            <a:r>
              <a:rPr lang="en-US" sz="2800" dirty="0" smtClean="0"/>
              <a:t>Encouragement </a:t>
            </a:r>
            <a:r>
              <a:rPr lang="en-US" sz="2800" dirty="0"/>
              <a:t>of project labor </a:t>
            </a:r>
            <a:r>
              <a:rPr lang="en-US" sz="2800" dirty="0" smtClean="0"/>
              <a:t>agreements</a:t>
            </a:r>
          </a:p>
          <a:p>
            <a:pPr lvl="2"/>
            <a:r>
              <a:rPr lang="en-US" sz="2800" dirty="0" smtClean="0"/>
              <a:t>Non-retaliation </a:t>
            </a:r>
            <a:r>
              <a:rPr lang="en-US" sz="2800" dirty="0"/>
              <a:t>for disclosure of compensation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DEPARTMENT </a:t>
            </a:r>
            <a:r>
              <a:rPr lang="en-US" sz="4400" dirty="0" smtClean="0"/>
              <a:t>OF LABOR</a:t>
            </a:r>
            <a:r>
              <a:rPr lang="en-US" sz="4400" b="0" dirty="0" smtClean="0"/>
              <a:t> </a:t>
            </a:r>
            <a:r>
              <a:rPr lang="en-US" sz="2000" b="0" dirty="0" smtClean="0"/>
              <a:t>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To Do Now</a:t>
            </a:r>
          </a:p>
          <a:p>
            <a:pPr lvl="1"/>
            <a:r>
              <a:rPr lang="en-US" sz="3200" dirty="0" smtClean="0"/>
              <a:t>Plan for no change</a:t>
            </a:r>
          </a:p>
          <a:p>
            <a:pPr lvl="1"/>
            <a:r>
              <a:rPr lang="en-US" sz="3200" dirty="0" smtClean="0"/>
              <a:t>Hope for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89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NEW REPORTING AND </a:t>
            </a:r>
            <a:br>
              <a:rPr lang="en-US" sz="4400" dirty="0" smtClean="0"/>
            </a:br>
            <a:r>
              <a:rPr lang="en-US" sz="4400" dirty="0" smtClean="0"/>
              <a:t>DISCLOSURE OBLIGATIONS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3600" dirty="0" smtClean="0"/>
              <a:t>Revised </a:t>
            </a:r>
            <a:r>
              <a:rPr lang="en-US" sz="3600" dirty="0"/>
              <a:t>I-9 F</a:t>
            </a:r>
            <a:r>
              <a:rPr lang="en-US" sz="3600" dirty="0" smtClean="0"/>
              <a:t>orms – Must Be Used Commencing September </a:t>
            </a:r>
            <a:r>
              <a:rPr lang="en-US" sz="3600" dirty="0"/>
              <a:t>18, </a:t>
            </a:r>
            <a:r>
              <a:rPr lang="en-US" sz="3600" dirty="0" smtClean="0"/>
              <a:t>2017</a:t>
            </a:r>
          </a:p>
          <a:p>
            <a:r>
              <a:rPr lang="en-US" sz="3600" dirty="0" smtClean="0"/>
              <a:t>New </a:t>
            </a:r>
            <a:r>
              <a:rPr lang="en-US" sz="3600" dirty="0"/>
              <a:t>EEO-1 </a:t>
            </a:r>
            <a:r>
              <a:rPr lang="en-US" sz="3600" dirty="0" smtClean="0"/>
              <a:t>Form Requiring Wage Data Suspended</a:t>
            </a:r>
          </a:p>
          <a:p>
            <a:pPr lvl="1"/>
            <a:r>
              <a:rPr lang="en-US" sz="3200" dirty="0" smtClean="0"/>
              <a:t>Reporting deadline now March 31</a:t>
            </a:r>
          </a:p>
          <a:p>
            <a:r>
              <a:rPr lang="en-US" sz="3600" dirty="0" smtClean="0"/>
              <a:t>NLRB Rights Poster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DREAMERS – DREAM 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Dreamers Likely Here </a:t>
            </a:r>
            <a:r>
              <a:rPr lang="en-US" sz="3600" dirty="0"/>
              <a:t>T</a:t>
            </a:r>
            <a:r>
              <a:rPr lang="en-US" sz="3600" dirty="0" smtClean="0"/>
              <a:t>o Stay </a:t>
            </a:r>
          </a:p>
          <a:p>
            <a:r>
              <a:rPr lang="en-US" sz="3600" dirty="0" smtClean="0"/>
              <a:t>Comply For Today</a:t>
            </a:r>
          </a:p>
          <a:p>
            <a:r>
              <a:rPr lang="en-US" sz="3600" dirty="0" smtClean="0"/>
              <a:t>Plan For Tomorrow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41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300" b="1" dirty="0"/>
              <a:t>EQUAL EMPLOYMENT OPPORTUNITY COMMISSION</a:t>
            </a:r>
          </a:p>
        </p:txBody>
      </p:sp>
    </p:spTree>
    <p:extLst>
      <p:ext uri="{BB962C8B-B14F-4D97-AF65-F5344CB8AC3E}">
        <p14:creationId xmlns:p14="http://schemas.microsoft.com/office/powerpoint/2010/main" val="792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3957</Words>
  <Application>Microsoft Office PowerPoint</Application>
  <PresentationFormat>On-screen Show (4:3)</PresentationFormat>
  <Paragraphs>798</Paragraphs>
  <Slides>122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Office Theme</vt:lpstr>
      <vt:lpstr>TRICKS OR TREATS? What the Latest Legal Developments Mean for Employers </vt:lpstr>
      <vt:lpstr>TRICKS OF THE TRADE IN ELIMINATING PROBLEM EMPLOYEES Exorcising Workplace Demons </vt:lpstr>
      <vt:lpstr> TRICKS OF THE TRADE  IN ELIMINATING PROBLEM EMPLOYEES </vt:lpstr>
      <vt:lpstr>NORMAN THE NONPERFORMER </vt:lpstr>
      <vt:lpstr>NORMAN THE NONPERFORMER (continued) </vt:lpstr>
      <vt:lpstr>NORMAN THE NONPERFORMER (continued) </vt:lpstr>
      <vt:lpstr>NORMAN THE NONPERFORMER Tricks of the Trade </vt:lpstr>
      <vt:lpstr>NORMAN THE NONPERFORMER Tricks of the Trade (continued)</vt:lpstr>
      <vt:lpstr>NORMAN THE NONPERFORMER Tricks of the Trade (continued)</vt:lpstr>
      <vt:lpstr>FRANKY THE FMLA ABUSER</vt:lpstr>
      <vt:lpstr>FRANKY THE FMLA ABUSER (continued)</vt:lpstr>
      <vt:lpstr>FRANKY THE FMLA ABUSER (continued)</vt:lpstr>
      <vt:lpstr>FRANKY THE FMLA ABUSER (continued)</vt:lpstr>
      <vt:lpstr>FRANKY THE FMLA ABUSER (continued)</vt:lpstr>
      <vt:lpstr> FRANKY THE FMLA ABUSER Tricks of the Trade </vt:lpstr>
      <vt:lpstr>PowerPoint Presentation</vt:lpstr>
      <vt:lpstr>PowerPoint Presentation</vt:lpstr>
      <vt:lpstr> FRANKY THE FMLA ABUSER Tricks of the Trade (continued) </vt:lpstr>
      <vt:lpstr> FRANKY THE FMLA ABUSER Tricks of the Trade (continued) </vt:lpstr>
      <vt:lpstr> FRANKY THE FMLA ABUSER Tricks of the Trade (continued) </vt:lpstr>
      <vt:lpstr>FRANKY THE FMLA ABUSER Tricks of the Trade (continued)</vt:lpstr>
      <vt:lpstr>SABRINA THE SUMMER VACATIONER</vt:lpstr>
      <vt:lpstr>SABRINA THE SUMMER VACATIONER (continued)</vt:lpstr>
      <vt:lpstr>ADA</vt:lpstr>
      <vt:lpstr>ADA (continued)</vt:lpstr>
      <vt:lpstr> ADA (continued) </vt:lpstr>
      <vt:lpstr> SABRINA THE SUMMER VACATIONER Tricks of the Trade </vt:lpstr>
      <vt:lpstr>SABRINA THE SUMMER VACATIONER Tricks of the Trade (continued)</vt:lpstr>
      <vt:lpstr>ELVIRA THE EQUAL  OPPORTUNITY SUPERVISOR</vt:lpstr>
      <vt:lpstr>ELVIRA THE EQUAL  OPPORTUNITY SUPERVISOR (continued)</vt:lpstr>
      <vt:lpstr>ELVIRA THE EQUAL  OPPORTUNITY SUPERVISOR Tricks of the Trade</vt:lpstr>
      <vt:lpstr>NON-COMPETES, NON-SOLICITATION AND CONFIDENTIALITY AGREEMENTS Phantom or Real:  How Enforceable Are They? </vt:lpstr>
      <vt:lpstr>OVERVIEW </vt:lpstr>
      <vt:lpstr>TYPES OF RESTRICTIVE COVENANTS</vt:lpstr>
      <vt:lpstr>ENFORCING YOUR OWN COVENANTS</vt:lpstr>
      <vt:lpstr>ENFORCING YOUR OWN COVENANTS (continued)</vt:lpstr>
      <vt:lpstr>ENFORCING YOUR OWN COVENANTS (continued)</vt:lpstr>
      <vt:lpstr>ENFORCING YOUR OWN COVENANTS (continued)</vt:lpstr>
      <vt:lpstr>ENFORCING YOUR OWN COVENANTS (continued)</vt:lpstr>
      <vt:lpstr>EMPLOYEES &amp; OTHERS’ COVENANTS </vt:lpstr>
      <vt:lpstr>EMPLOYEES &amp; OTHERS’ COVENANTS (continued)</vt:lpstr>
      <vt:lpstr>KEY TAKEAWAYS…</vt:lpstr>
      <vt:lpstr>WORKPLACE SAFETY LAW UPDATE Black Cats, Broken Mirrors  and Other Safety Issues </vt:lpstr>
      <vt:lpstr>OSHA  Electronic Reporting</vt:lpstr>
      <vt:lpstr>OSHA  Electronic Reporting</vt:lpstr>
      <vt:lpstr>OSHA Electronic Reporting (continued)</vt:lpstr>
      <vt:lpstr>OSHA  Electronic Reporting (continued)</vt:lpstr>
      <vt:lpstr>OSHA  Electronic Reporting (continued)</vt:lpstr>
      <vt:lpstr>OSHA Electronic Reporting (continued)</vt:lpstr>
      <vt:lpstr>OSHA Electronic Reporting (continued)</vt:lpstr>
      <vt:lpstr>OSHA  Anti-Retaliation</vt:lpstr>
      <vt:lpstr>OSHA  Anti-Retaliation (continued)</vt:lpstr>
      <vt:lpstr>OSHA  Anti-Retaliation (continued)</vt:lpstr>
      <vt:lpstr>OSHA  Anti-Retaliation (continued)</vt:lpstr>
      <vt:lpstr>OSHA Anti-Retaliation (continued)</vt:lpstr>
      <vt:lpstr>OSHA Respirable Crystalline Silica </vt:lpstr>
      <vt:lpstr>OSHA Respirable Crystalline Silica (continued) </vt:lpstr>
      <vt:lpstr>OSHA Respirable Crystalline Silica (continued)</vt:lpstr>
      <vt:lpstr>OSHA Respirable Crystalline Silica (continued) </vt:lpstr>
      <vt:lpstr>OSHA Respirable Crystalline Silica (continued)</vt:lpstr>
      <vt:lpstr>OSHA Respirable Crystalline Silica (continued)</vt:lpstr>
      <vt:lpstr>OSHA Respirable Crystalline Silica (continued)</vt:lpstr>
      <vt:lpstr>OSHA Respirable Crystalline Silica (continued) </vt:lpstr>
      <vt:lpstr>OSHA  Walking-Working Surfaces</vt:lpstr>
      <vt:lpstr>OSHA Walking-Working Surfaces (continued)</vt:lpstr>
      <vt:lpstr>CHANGES TO OHIO WORKERS’ COMPENSATION LAW</vt:lpstr>
      <vt:lpstr> SUB. H.B. 27  Statute Of Limitations For Filing Claim  </vt:lpstr>
      <vt:lpstr>SUB. H.B. 27 Court Appeals</vt:lpstr>
      <vt:lpstr>SUB. H.B. 27  Statutory Attorney’s Fees</vt:lpstr>
      <vt:lpstr>SUB. H.B. 27  Handicap Reimbursement</vt:lpstr>
      <vt:lpstr>SUB. H.B. 27 Other Changes</vt:lpstr>
      <vt:lpstr>EMPLOYMENT LAW UPDATE IN AN EVER-CHANGING ENVIRONMENT Tricks, Treats, or Grab Bag </vt:lpstr>
      <vt:lpstr>PowerPoint Presentation</vt:lpstr>
      <vt:lpstr>PowerPoint Presentation</vt:lpstr>
      <vt:lpstr>PowerPoint Presentation</vt:lpstr>
      <vt:lpstr>NATIONAL LABOR RELATIONS BOARD (continued)</vt:lpstr>
      <vt:lpstr>NATIONAL LABOR RELATIONS BOARD (continued)</vt:lpstr>
      <vt:lpstr>NATIONAL LABOR RELATIONS BOARD (continued)</vt:lpstr>
      <vt:lpstr>NATIONAL LABOR RELATIONS BOARD (continued)</vt:lpstr>
      <vt:lpstr>NATIONAL LABOR RELATIONS BOARD (continued)</vt:lpstr>
      <vt:lpstr>NATIONAL LABOR RELATIONS BOARD (continued)</vt:lpstr>
      <vt:lpstr>NATIONAL LABOR RELATIONS BOARD (continued)</vt:lpstr>
      <vt:lpstr>NATIONAL LABOR RELATIONS BOARD (continued)</vt:lpstr>
      <vt:lpstr>NATIONAL LABOR RELATIONS BOARD (continued)</vt:lpstr>
      <vt:lpstr>PowerPoint Presentation</vt:lpstr>
      <vt:lpstr>DEPARTMENT OF LABOR (continued) </vt:lpstr>
      <vt:lpstr>DEPARTMENT OF LABOR (continued) </vt:lpstr>
      <vt:lpstr>DEPARTMENT OF LABOR (continued) </vt:lpstr>
      <vt:lpstr>DEPARTMENT OF LABOR (continued) </vt:lpstr>
      <vt:lpstr>DEPARTMENT OF LABOR (continued) </vt:lpstr>
      <vt:lpstr>DEPARTMENT OF LABOR (continued)</vt:lpstr>
      <vt:lpstr>DEPARTMENT OF LABOR (continued)</vt:lpstr>
      <vt:lpstr>DEPARTMENT OF LABOR (continued)</vt:lpstr>
      <vt:lpstr>DEPARTMENT OF LABOR (continued) </vt:lpstr>
      <vt:lpstr>DEPARTMENT OF LABOR (continued) </vt:lpstr>
      <vt:lpstr>DEPARTMENT OF LABOR (continued) </vt:lpstr>
      <vt:lpstr>NEW REPORTING AND  DISCLOSURE OBLIGATIONS  </vt:lpstr>
      <vt:lpstr>DREAMERS – DREAM ON </vt:lpstr>
      <vt:lpstr>PowerPoint Presentation</vt:lpstr>
      <vt:lpstr>EQUAL EMPLOYMENT  OPPORTUNITY COMMISSION (continued)</vt:lpstr>
      <vt:lpstr>EQUAL EMPLOYMENT  OPPORTUNITY COMMISSION (continued)</vt:lpstr>
      <vt:lpstr>PowerPoint Presentation</vt:lpstr>
      <vt:lpstr>PowerPoint Presentation</vt:lpstr>
      <vt:lpstr>No, I meant these Supremes ...</vt:lpstr>
      <vt:lpstr>THE COURT TODAY </vt:lpstr>
      <vt:lpstr>SUPREME COURT IMPACT ON EMPLOYMENT LAW </vt:lpstr>
      <vt:lpstr>SUPREME COURT IMPACT ON EMPLOYMENT LAW (continued) </vt:lpstr>
      <vt:lpstr>SEE YOU IN COURT </vt:lpstr>
      <vt:lpstr>REGULATING THE REGULATORS </vt:lpstr>
      <vt:lpstr>PowerPoint Presentation</vt:lpstr>
      <vt:lpstr>EMPLOYEE MARIJUANA USE </vt:lpstr>
      <vt:lpstr>EMPLOYEE MARIJUANA USE (continued) </vt:lpstr>
      <vt:lpstr>EMPLOYEE CONCEALED CARRY RIGHTS-effective 3-31-17 </vt:lpstr>
      <vt:lpstr>EMPLOYEE CONCEALED CARRY RIGHTS-effective 3-31-17 (continued)</vt:lpstr>
      <vt:lpstr>EMPLOYEE CONCEALED CARRY RIGHTS-effective 3-31-17 (continued)</vt:lpstr>
      <vt:lpstr>OTHER OHIO LAW DEVELOPMENTS </vt:lpstr>
      <vt:lpstr>ON THE HORIZON </vt:lpstr>
      <vt:lpstr>PowerPoint Presentation</vt:lpstr>
      <vt:lpstr>IT NEVER RAINS IN  CALIFORNIA, BUT *****</vt:lpstr>
      <vt:lpstr>PowerPoint Presentation</vt:lpstr>
      <vt:lpstr>PowerPoint Presentation</vt:lpstr>
      <vt:lpstr>VISIT OUR WEBSITE FOR MORE  EMPLOYMENT LAW INFORMATION</vt:lpstr>
    </vt:vector>
  </TitlesOfParts>
  <Company>DMF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N. Trester</dc:creator>
  <cp:lastModifiedBy>Jessica N. Trester</cp:lastModifiedBy>
  <cp:revision>75</cp:revision>
  <cp:lastPrinted>2017-10-24T21:43:47Z</cp:lastPrinted>
  <dcterms:created xsi:type="dcterms:W3CDTF">2017-09-28T21:20:15Z</dcterms:created>
  <dcterms:modified xsi:type="dcterms:W3CDTF">2017-10-24T21:48:17Z</dcterms:modified>
</cp:coreProperties>
</file>